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7" r:id="rId4"/>
    <p:sldId id="258" r:id="rId5"/>
    <p:sldId id="259" r:id="rId6"/>
    <p:sldId id="260" r:id="rId7"/>
    <p:sldId id="261" r:id="rId8"/>
    <p:sldId id="262" r:id="rId9"/>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95D3B7ED-61F7-0542-AE7B-9795C4EFD070}"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9C5789CE-836E-B042-843F-5605E41F500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9C5789CE-836E-B042-843F-5605E41F500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D0D92BC-42A9-434B-8530-ADBF4485E40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A0289F9E-9962-4B7B-BA18-A15907CCC6BF}"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9D0D92BC-42A9-434B-8530-ADBF4485E40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9D0D92BC-42A9-434B-8530-ADBF4485E40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9D0D92BC-42A9-434B-8530-ADBF4485E40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9D0D92BC-42A9-434B-8530-ADBF4485E40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9D0D92BC-42A9-434B-8530-ADBF4485E40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9D0D92BC-42A9-434B-8530-ADBF4485E40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9D0D92BC-42A9-434B-8530-ADBF4485E40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9D0D92BC-42A9-434B-8530-ADBF4485E40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9D0D92BC-42A9-434B-8530-ADBF4485E40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9D0D92BC-42A9-434B-8530-ADBF4485E40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0289F9E-9962-4B7B-BA18-A15907CCC6BF}"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9D0D92BC-42A9-434B-8530-ADBF4485E40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0289F9E-9962-4B7B-BA18-A15907CCC6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9.png"/><Relationship Id="rId4" Type="http://schemas.openxmlformats.org/officeDocument/2006/relationships/image" Target="../media/image76.png"/><Relationship Id="rId3" Type="http://schemas.openxmlformats.org/officeDocument/2006/relationships/image" Target="../media/image72.png"/><Relationship Id="rId2" Type="http://schemas.openxmlformats.org/officeDocument/2006/relationships/image" Target="../media/image36.png"/><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png"/><Relationship Id="rId1"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2" Type="http://schemas.openxmlformats.org/officeDocument/2006/relationships/notesSlide" Target="../notesSlides/notesSlide1.xml"/><Relationship Id="rId11" Type="http://schemas.openxmlformats.org/officeDocument/2006/relationships/slideLayout" Target="../slideLayouts/slideLayout7.xml"/><Relationship Id="rId10" Type="http://schemas.openxmlformats.org/officeDocument/2006/relationships/image" Target="../media/image17.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19685" y="0"/>
            <a:ext cx="12192635" cy="6858000"/>
          </a:xfrm>
          <a:prstGeom prst="rect">
            <a:avLst/>
          </a:prstGeom>
          <a:solidFill>
            <a:schemeClr val="bg2">
              <a:lumMod val="75000"/>
            </a:schemeClr>
          </a:solidFill>
          <a:ln w="12700">
            <a:solidFill>
              <a:schemeClr val="bg2">
                <a:lumMod val="25000"/>
              </a:schemeClr>
            </a:solidFill>
            <a:prstDash val="solid"/>
            <a:miter lim="800000"/>
          </a:ln>
        </p:spPr>
        <p:style>
          <a:lnRef idx="0">
            <a:srgbClr val="FFFFFF"/>
          </a:lnRef>
          <a:fillRef idx="1">
            <a:schemeClr val="accent1"/>
          </a:fillRef>
          <a:effectRef idx="0">
            <a:srgbClr val="FFFFFF"/>
          </a:effectRef>
          <a:fontRef idx="minor">
            <a:schemeClr val="lt1"/>
          </a:fontRef>
        </p:style>
        <p:txBody>
          <a:bodyPr numCol="1"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1" y="3515988"/>
            <a:ext cx="12192000" cy="3347388"/>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numCol="1" rtlCol="0" anchor="ctr"/>
          <a:lstStyle/>
          <a:p>
            <a:pPr algn="ctr"/>
            <a:endParaRPr lang="en-US"/>
          </a:p>
        </p:txBody>
      </p:sp>
      <p:sp>
        <p:nvSpPr>
          <p:cNvPr id="2" name="Title 1"/>
          <p:cNvSpPr>
            <a:spLocks noGrp="1"/>
          </p:cNvSpPr>
          <p:nvPr>
            <p:ph type="ctrTitle"/>
          </p:nvPr>
        </p:nvSpPr>
        <p:spPr>
          <a:xfrm>
            <a:off x="2306843" y="221371"/>
            <a:ext cx="7714388" cy="4199527"/>
          </a:xfrm>
        </p:spPr>
        <p:txBody>
          <a:bodyPr vert="horz" lIns="91440" tIns="45720" rIns="91440" bIns="45720" numCol="1" rtlCol="0" anchor="t">
            <a:noAutofit/>
          </a:bodyPr>
          <a:lstStyle/>
          <a:p>
            <a:pPr algn="ctr"/>
            <a:endParaRPr lang="en-US" sz="1600"/>
          </a:p>
          <a:p>
            <a:pPr algn="ctr"/>
            <a:r>
              <a:rPr lang="en-GB" altLang="en-GB" sz="3200">
                <a:latin typeface="Georgia" panose="02040502050405020303"/>
                <a:ea typeface="+mj-lt"/>
                <a:cs typeface="+mj-lt"/>
              </a:rPr>
              <a:t>IBM </a:t>
            </a:r>
            <a:br>
              <a:rPr lang="en-GB" altLang="en-GB" sz="3200">
                <a:latin typeface="Georgia" panose="02040502050405020303"/>
                <a:ea typeface="+mj-lt"/>
                <a:cs typeface="+mj-lt"/>
              </a:rPr>
            </a:br>
            <a:br>
              <a:rPr lang="en-GB" altLang="en-GB" sz="3200">
                <a:latin typeface="Georgia" panose="02040502050405020303"/>
                <a:ea typeface="+mj-lt"/>
                <a:cs typeface="+mj-lt"/>
              </a:rPr>
            </a:br>
            <a:r>
              <a:rPr lang="en-GB" altLang="en-GB" sz="3200">
                <a:latin typeface="Georgia" panose="02040502050405020303"/>
                <a:ea typeface="+mj-lt"/>
                <a:cs typeface="+mj-lt"/>
              </a:rPr>
              <a:t>DATA</a:t>
            </a:r>
            <a:r>
              <a:rPr lang="en-GB" altLang="en-GB" sz="3200" b="1" cap="all">
                <a:latin typeface="Georgia" panose="02040502050405020303"/>
                <a:ea typeface="+mj-lt"/>
                <a:cs typeface="+mj-lt"/>
              </a:rPr>
              <a:t> SCIENCE </a:t>
            </a:r>
            <a:r>
              <a:rPr lang="en-GB" altLang="en-GB" sz="3200">
                <a:latin typeface="Georgia" panose="02040502050405020303"/>
                <a:ea typeface="+mj-lt"/>
                <a:cs typeface="+mj-lt"/>
              </a:rPr>
              <a:t>CAPSTONE</a:t>
            </a:r>
            <a:br>
              <a:rPr lang="en-GB" altLang="en-GB" sz="3200">
                <a:latin typeface="Georgia" panose="02040502050405020303"/>
                <a:ea typeface="+mj-lt"/>
                <a:cs typeface="+mj-lt"/>
              </a:rPr>
            </a:br>
            <a:br>
              <a:rPr lang="en-GB" altLang="en-GB" sz="3200">
                <a:latin typeface="Georgia" panose="02040502050405020303"/>
                <a:ea typeface="+mj-lt"/>
                <a:cs typeface="+mj-lt"/>
              </a:rPr>
            </a:br>
            <a:r>
              <a:rPr lang="en-GB" altLang="en-GB" sz="9600">
                <a:latin typeface="Georgia" panose="02040502050405020303"/>
                <a:ea typeface="+mj-lt"/>
                <a:cs typeface="+mj-lt"/>
              </a:rPr>
              <a:t>PROJECT</a:t>
            </a:r>
            <a:endParaRPr lang="en-US" sz="9600" b="1">
              <a:latin typeface="Georgia" panose="02040502050405020303"/>
              <a:cs typeface="Calibri Light" panose="020F0302020204030204"/>
            </a:endParaRPr>
          </a:p>
        </p:txBody>
      </p:sp>
      <p:sp>
        <p:nvSpPr>
          <p:cNvPr id="3" name="Subtitle 2"/>
          <p:cNvSpPr>
            <a:spLocks noGrp="1"/>
          </p:cNvSpPr>
          <p:nvPr>
            <p:ph type="subTitle" idx="1"/>
          </p:nvPr>
        </p:nvSpPr>
        <p:spPr>
          <a:xfrm>
            <a:off x="2238807" y="4886934"/>
            <a:ext cx="7714388" cy="1819094"/>
          </a:xfrm>
        </p:spPr>
        <p:txBody>
          <a:bodyPr vert="horz" lIns="91440" tIns="45720" rIns="91440" bIns="45720" numCol="1" rtlCol="0" anchor="t">
            <a:normAutofit fontScale="42500"/>
          </a:bodyPr>
          <a:lstStyle/>
          <a:p>
            <a:pPr algn="ctr"/>
            <a:endParaRPr lang="en-US" b="1"/>
          </a:p>
          <a:p>
            <a:pPr algn="ctr">
              <a:lnSpc>
                <a:spcPct val="100000"/>
              </a:lnSpc>
              <a:spcBef>
                <a:spcPts val="0"/>
              </a:spcBef>
              <a:spcAft>
                <a:spcPts val="600"/>
              </a:spcAft>
            </a:pPr>
            <a:r>
              <a:rPr lang="en-US" sz="4000" b="1">
                <a:latin typeface="Times New Roman" panose="02020603050405020304" charset="0"/>
                <a:ea typeface="+mn-lt"/>
                <a:cs typeface="Times New Roman" panose="02020603050405020304" charset="0"/>
              </a:rPr>
              <a:t>Space X Falcon 9 Landing Analysis</a:t>
            </a:r>
            <a:endParaRPr lang="en-US" sz="4000" b="1">
              <a:latin typeface="Times New Roman" panose="02020603050405020304" charset="0"/>
              <a:ea typeface="+mn-lt"/>
              <a:cs typeface="Times New Roman" panose="02020603050405020304" charset="0"/>
            </a:endParaRPr>
          </a:p>
          <a:p>
            <a:pPr algn="ctr">
              <a:lnSpc>
                <a:spcPct val="100000"/>
              </a:lnSpc>
              <a:spcBef>
                <a:spcPts val="0"/>
              </a:spcBef>
              <a:spcAft>
                <a:spcPts val="600"/>
              </a:spcAft>
            </a:pPr>
            <a:endParaRPr lang="en-US" sz="4000" b="1">
              <a:latin typeface="Times New Roman" panose="02020603050405020304" charset="0"/>
              <a:ea typeface="+mn-lt"/>
              <a:cs typeface="Times New Roman" panose="02020603050405020304" charset="0"/>
            </a:endParaRPr>
          </a:p>
          <a:p>
            <a:pPr algn="ctr">
              <a:lnSpc>
                <a:spcPct val="100000"/>
              </a:lnSpc>
              <a:spcBef>
                <a:spcPts val="0"/>
              </a:spcBef>
              <a:spcAft>
                <a:spcPts val="600"/>
              </a:spcAft>
            </a:pPr>
            <a:endParaRPr lang="en-US" sz="4000" b="1">
              <a:latin typeface="Times New Roman" panose="02020603050405020304" charset="0"/>
              <a:ea typeface="+mn-lt"/>
              <a:cs typeface="Times New Roman" panose="02020603050405020304" charset="0"/>
            </a:endParaRPr>
          </a:p>
          <a:p>
            <a:pPr algn="ctr">
              <a:lnSpc>
                <a:spcPct val="100000"/>
              </a:lnSpc>
              <a:spcBef>
                <a:spcPts val="0"/>
              </a:spcBef>
              <a:spcAft>
                <a:spcPts val="600"/>
              </a:spcAft>
            </a:pPr>
            <a:r>
              <a:rPr lang="en-US" sz="6600" b="1">
                <a:latin typeface="Times New Roman" panose="02020603050405020304" charset="0"/>
                <a:ea typeface="+mn-lt"/>
                <a:cs typeface="Times New Roman" panose="02020603050405020304" charset="0"/>
              </a:rPr>
              <a:t>Ashish Anand</a:t>
            </a:r>
            <a:endParaRPr lang="en-US" sz="6600" b="1">
              <a:latin typeface="Times New Roman" panose="02020603050405020304" charset="0"/>
              <a:ea typeface="+mn-lt"/>
              <a:cs typeface="Times New Roman" panose="02020603050405020304" charset="0"/>
            </a:endParaRPr>
          </a:p>
          <a:p>
            <a:pPr algn="ctr"/>
            <a:endParaRPr lang="en-US" sz="6600" b="1">
              <a:latin typeface="Times New Roman" panose="02020603050405020304" charset="0"/>
              <a:ea typeface="+mn-lt"/>
              <a:cs typeface="Times New Roman" panose="02020603050405020304" charset="0"/>
            </a:endParaRPr>
          </a:p>
        </p:txBody>
      </p:sp>
      <p:cxnSp>
        <p:nvCxnSpPr>
          <p:cNvPr id="12" name="Straight Connector 11"/>
          <p:cNvCxnSpPr>
            <a:cxnSpLocks noGrp="1" noRot="1" noChangeAspect="1" noMove="1" noResize="1" noEditPoints="1" noAdjustHandles="1" noChangeArrowheads="1" noChangeShapeType="1"/>
          </p:cNvCxnSpPr>
          <p:nvPr/>
        </p:nvCxnSpPr>
        <p:spPr>
          <a:xfrm>
            <a:off x="5610424" y="4595321"/>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dirty="0">
                <a:solidFill>
                  <a:srgbClr val="000000"/>
                </a:solidFill>
                <a:latin typeface="Georgia" panose="02040502050405020303"/>
              </a:rPr>
              <a:t>DATA MANIPULATION/WRANGLING – PANDAS</a:t>
            </a:r>
            <a:endParaRPr lang="en-US" dirty="0">
              <a:solidFill>
                <a:srgbClr val="000000"/>
              </a:solidFill>
              <a:latin typeface="Georgia" panose="02040502050405020303"/>
            </a:endParaRPr>
          </a:p>
        </p:txBody>
      </p:sp>
      <p:sp>
        <p:nvSpPr>
          <p:cNvPr id="3" name="Text Placeholder 2"/>
          <p:cNvSpPr>
            <a:spLocks noGrp="1"/>
          </p:cNvSpPr>
          <p:nvPr/>
        </p:nvSpPr>
        <p:spPr>
          <a:xfrm>
            <a:off x="404813" y="1421525"/>
            <a:ext cx="7419379" cy="520103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GB" altLang="en-GB" sz="1600" noProof="1">
                <a:solidFill>
                  <a:schemeClr val="tx1"/>
                </a:solidFill>
                <a:latin typeface="Georgia" panose="02040502050405020303"/>
              </a:rPr>
              <a:t>Context:</a:t>
            </a:r>
            <a:endParaRPr lang="en-GB" altLang="en-GB" sz="1600" noProof="1">
              <a:solidFill>
                <a:schemeClr val="tx1"/>
              </a:solidFill>
              <a:latin typeface="Georgia" panose="02040502050405020303"/>
            </a:endParaRPr>
          </a:p>
          <a:p>
            <a:pPr lvl="1" indent="0">
              <a:buNone/>
            </a:pPr>
            <a:endParaRPr lang="en-GB" altLang="en-GB" sz="1600" noProof="1">
              <a:solidFill>
                <a:schemeClr val="tx1"/>
              </a:solidFill>
              <a:latin typeface="Georgia" panose="02040502050405020303"/>
            </a:endParaRPr>
          </a:p>
          <a:p>
            <a:pPr marL="342900" indent="-342900">
              <a:buFont typeface="Arial" panose="020B0604020202020204" pitchFamily="34" charset="0"/>
              <a:buChar char="•"/>
            </a:pPr>
            <a:r>
              <a:rPr lang="en-GB" altLang="en-GB" sz="1400" noProof="1">
                <a:solidFill>
                  <a:schemeClr val="tx1"/>
                </a:solidFill>
                <a:latin typeface="Georgia" panose="02040502050405020303"/>
              </a:rPr>
              <a:t>The landing outcome is shown in the Outcome column:</a:t>
            </a:r>
            <a:endParaRPr lang="en-GB" altLang="en-GB" sz="1400" noProof="1">
              <a:solidFill>
                <a:schemeClr val="tx1"/>
              </a:solidFill>
              <a:latin typeface="Georgia" panose="02040502050405020303"/>
            </a:endParaRPr>
          </a:p>
          <a:p>
            <a:pPr marL="520700" lvl="1" indent="-342900"/>
            <a:r>
              <a:rPr lang="en-GB" altLang="en-GB" sz="1200" noProof="1">
                <a:solidFill>
                  <a:schemeClr val="tx1"/>
                </a:solidFill>
                <a:latin typeface="Georgia" panose="02040502050405020303"/>
              </a:rPr>
              <a:t>True Ocean –  the mission outcome was successfully  landed to a specific region of the ocean </a:t>
            </a:r>
            <a:endParaRPr lang="en-GB" altLang="en-GB" sz="1200" noProof="1">
              <a:solidFill>
                <a:schemeClr val="tx1"/>
              </a:solidFill>
              <a:latin typeface="Georgia" panose="02040502050405020303"/>
            </a:endParaRPr>
          </a:p>
          <a:p>
            <a:pPr marL="520700" lvl="1" indent="-342900"/>
            <a:r>
              <a:rPr lang="en-GB" altLang="en-GB" sz="1200" noProof="1">
                <a:solidFill>
                  <a:schemeClr val="tx1"/>
                </a:solidFill>
                <a:latin typeface="Georgia" panose="02040502050405020303"/>
              </a:rPr>
              <a:t>False Ocean – the mission outcome was unsuccessfully landed to a specific region of the ocean. </a:t>
            </a:r>
            <a:endParaRPr lang="en-GB" altLang="en-GB" sz="1200" noProof="1">
              <a:solidFill>
                <a:schemeClr val="tx1"/>
              </a:solidFill>
              <a:latin typeface="Georgia" panose="02040502050405020303"/>
            </a:endParaRPr>
          </a:p>
          <a:p>
            <a:pPr marL="520700" lvl="1" indent="-342900"/>
            <a:r>
              <a:rPr lang="en-GB" altLang="en-GB" sz="1200" noProof="1">
                <a:solidFill>
                  <a:schemeClr val="tx1"/>
                </a:solidFill>
                <a:latin typeface="Georgia" panose="02040502050405020303"/>
              </a:rPr>
              <a:t>True RTLS –  the mission outcome was successfully  landed to a ground pad</a:t>
            </a:r>
            <a:endParaRPr lang="en-GB" altLang="en-GB" sz="1200" noProof="1">
              <a:solidFill>
                <a:schemeClr val="tx1"/>
              </a:solidFill>
              <a:latin typeface="Georgia" panose="02040502050405020303"/>
            </a:endParaRPr>
          </a:p>
          <a:p>
            <a:pPr marL="520700" lvl="1" indent="-342900"/>
            <a:r>
              <a:rPr lang="en-GB" altLang="en-GB" sz="1200" noProof="1">
                <a:solidFill>
                  <a:schemeClr val="tx1"/>
                </a:solidFill>
                <a:latin typeface="Georgia" panose="02040502050405020303"/>
              </a:rPr>
              <a:t>False RTLS – the mission outcome was unsuccessfully landed to a ground pad.</a:t>
            </a:r>
            <a:endParaRPr lang="en-GB" altLang="en-GB" sz="1200" noProof="1">
              <a:solidFill>
                <a:schemeClr val="tx1"/>
              </a:solidFill>
              <a:latin typeface="Georgia" panose="02040502050405020303"/>
            </a:endParaRPr>
          </a:p>
          <a:p>
            <a:pPr marL="520700" lvl="1" indent="-342900"/>
            <a:r>
              <a:rPr lang="en-GB" altLang="en-GB" sz="1200" noProof="1">
                <a:solidFill>
                  <a:schemeClr val="tx1"/>
                </a:solidFill>
                <a:latin typeface="Georgia" panose="02040502050405020303"/>
              </a:rPr>
              <a:t>True ASDS – the mission outcome was successfully  landed to a drone ship</a:t>
            </a:r>
            <a:endParaRPr lang="en-GB" altLang="en-GB" sz="1200" noProof="1">
              <a:solidFill>
                <a:schemeClr val="tx1"/>
              </a:solidFill>
              <a:latin typeface="Georgia" panose="02040502050405020303"/>
            </a:endParaRPr>
          </a:p>
          <a:p>
            <a:pPr marL="520700" lvl="1" indent="-342900"/>
            <a:r>
              <a:rPr lang="en-GB" altLang="en-GB" sz="1200" noProof="1">
                <a:solidFill>
                  <a:schemeClr val="tx1"/>
                </a:solidFill>
                <a:latin typeface="Georgia" panose="02040502050405020303"/>
              </a:rPr>
              <a:t>False ASDS – the mission outcome was unsuccessfully landed to a drone ship. </a:t>
            </a:r>
            <a:endParaRPr lang="en-GB" altLang="en-GB" sz="1200" noProof="1">
              <a:solidFill>
                <a:schemeClr val="tx1"/>
              </a:solidFill>
              <a:latin typeface="Georgia" panose="02040502050405020303"/>
            </a:endParaRPr>
          </a:p>
          <a:p>
            <a:pPr marL="520700" lvl="1" indent="-342900"/>
            <a:r>
              <a:rPr lang="en-GB" altLang="en-GB" sz="1200" noProof="1">
                <a:solidFill>
                  <a:schemeClr val="tx1"/>
                </a:solidFill>
                <a:latin typeface="Georgia" panose="02040502050405020303"/>
              </a:rPr>
              <a:t>None ASDS and None None – these represent a failure to land.</a:t>
            </a:r>
            <a:endParaRPr lang="en-GB" altLang="en-GB" sz="1200" noProof="1">
              <a:solidFill>
                <a:schemeClr val="tx1"/>
              </a:solidFill>
              <a:latin typeface="Georgia" panose="02040502050405020303"/>
            </a:endParaRPr>
          </a:p>
          <a:p>
            <a:pPr marL="520700" lvl="1" indent="-342900"/>
            <a:endParaRPr lang="en-GB" altLang="en-GB" sz="1200" noProof="1">
              <a:solidFill>
                <a:schemeClr val="tx1"/>
              </a:solidFill>
              <a:latin typeface="Georgia" panose="02040502050405020303"/>
            </a:endParaRPr>
          </a:p>
          <a:p>
            <a:pPr lvl="1" indent="0">
              <a:buNone/>
            </a:pPr>
            <a:r>
              <a:rPr lang="en-GB" altLang="en-GB" sz="1600" noProof="1">
                <a:solidFill>
                  <a:schemeClr val="tx1"/>
                </a:solidFill>
                <a:latin typeface="Georgia" panose="02040502050405020303"/>
              </a:rPr>
              <a:t>Data Wrangling:</a:t>
            </a:r>
            <a:endParaRPr lang="en-GB" altLang="en-GB" sz="1600" noProof="1">
              <a:solidFill>
                <a:schemeClr val="tx1"/>
              </a:solidFill>
              <a:latin typeface="Georgia" panose="02040502050405020303"/>
            </a:endParaRPr>
          </a:p>
          <a:p>
            <a:pPr marL="285750" indent="-285750">
              <a:buFont typeface="Arial" panose="020B0604020202020204" pitchFamily="34" charset="0"/>
              <a:buChar char="•"/>
            </a:pPr>
            <a:r>
              <a:rPr lang="en-GB" altLang="en-GB" sz="1400" noProof="1">
                <a:solidFill>
                  <a:schemeClr val="tx1"/>
                </a:solidFill>
                <a:latin typeface="Georgia" panose="02040502050405020303"/>
              </a:rPr>
              <a:t>To determine whether a booster will successfully land, it is best to have a binary column, i.e., where the value is 1 or 0, representing the success of the landing. </a:t>
            </a:r>
            <a:endParaRPr lang="en-GB" altLang="en-GB" sz="1400" noProof="1">
              <a:solidFill>
                <a:schemeClr val="tx1"/>
              </a:solidFill>
              <a:latin typeface="Georgia" panose="02040502050405020303"/>
            </a:endParaRPr>
          </a:p>
          <a:p>
            <a:pPr marL="285750" indent="-285750">
              <a:buFont typeface="Arial" panose="020B0604020202020204" pitchFamily="34" charset="0"/>
              <a:buChar char="•"/>
            </a:pPr>
            <a:r>
              <a:rPr lang="en-GB" altLang="en-GB" sz="1400" noProof="1">
                <a:solidFill>
                  <a:schemeClr val="tx1"/>
                </a:solidFill>
                <a:latin typeface="Georgia" panose="02040502050405020303"/>
              </a:rPr>
              <a:t>This is done by:</a:t>
            </a:r>
            <a:endParaRPr lang="en-GB" altLang="en-GB" sz="1400" noProof="1">
              <a:solidFill>
                <a:schemeClr val="tx1"/>
              </a:solidFill>
              <a:latin typeface="Georgia" panose="02040502050405020303"/>
            </a:endParaRPr>
          </a:p>
          <a:p>
            <a:pPr marL="463550" lvl="1" indent="-285750">
              <a:buFont typeface="+mj-lt"/>
              <a:buAutoNum type="arabicPeriod"/>
            </a:pPr>
            <a:r>
              <a:rPr lang="en-GB" altLang="en-GB" sz="1200" noProof="1">
                <a:solidFill>
                  <a:schemeClr val="tx1"/>
                </a:solidFill>
                <a:latin typeface="Georgia" panose="02040502050405020303"/>
              </a:rPr>
              <a:t>Defining a set of unsuccessful (bad) outcomes, bad_outcome</a:t>
            </a:r>
            <a:endParaRPr lang="en-GB" altLang="en-GB" sz="1200" noProof="1">
              <a:solidFill>
                <a:schemeClr val="tx1"/>
              </a:solidFill>
              <a:latin typeface="Georgia" panose="02040502050405020303"/>
            </a:endParaRPr>
          </a:p>
          <a:p>
            <a:pPr marL="463550" lvl="1" indent="-285750">
              <a:buFont typeface="+mj-lt"/>
              <a:buAutoNum type="arabicPeriod"/>
            </a:pPr>
            <a:r>
              <a:rPr lang="en-GB" altLang="en-GB" sz="1200" noProof="1">
                <a:solidFill>
                  <a:schemeClr val="tx1"/>
                </a:solidFill>
                <a:latin typeface="Georgia" panose="02040502050405020303"/>
              </a:rPr>
              <a:t>Creating a list, landing_class, where the element is 0 if the corresponding  row  in  Outcome is in the set bad_outcome, otherwise, it’s 1. </a:t>
            </a:r>
            <a:endParaRPr lang="en-GB" altLang="en-GB" sz="1200" noProof="1">
              <a:solidFill>
                <a:schemeClr val="tx1"/>
              </a:solidFill>
              <a:latin typeface="Georgia" panose="02040502050405020303"/>
            </a:endParaRPr>
          </a:p>
          <a:p>
            <a:pPr marL="463550" lvl="1" indent="-285750">
              <a:buFont typeface="+mj-lt"/>
              <a:buAutoNum type="arabicPeriod"/>
            </a:pPr>
            <a:r>
              <a:rPr lang="en-GB" altLang="en-GB" sz="1200" noProof="1">
                <a:solidFill>
                  <a:schemeClr val="tx1"/>
                </a:solidFill>
                <a:latin typeface="Georgia" panose="02040502050405020303"/>
              </a:rPr>
              <a:t>Create a Class column that  contains the values from the list landing_class </a:t>
            </a:r>
            <a:endParaRPr lang="en-GB" altLang="en-GB" sz="1200" noProof="1">
              <a:solidFill>
                <a:schemeClr val="tx1"/>
              </a:solidFill>
              <a:latin typeface="Georgia" panose="02040502050405020303"/>
            </a:endParaRPr>
          </a:p>
          <a:p>
            <a:pPr marL="463550" lvl="1" indent="-285750">
              <a:buFont typeface="+mj-lt"/>
              <a:buAutoNum type="arabicPeriod"/>
            </a:pPr>
            <a:r>
              <a:rPr lang="en-GB" altLang="en-GB" sz="1200" noProof="1">
                <a:solidFill>
                  <a:schemeClr val="tx1"/>
                </a:solidFill>
                <a:latin typeface="Georgia" panose="02040502050405020303"/>
              </a:rPr>
              <a:t>Export the DataFrame as a .csv file.</a:t>
            </a:r>
            <a:endParaRPr lang="en-GB" altLang="en-GB" sz="1200" noProof="1">
              <a:solidFill>
                <a:schemeClr val="tx1"/>
              </a:solidFill>
              <a:latin typeface="Georgia" panose="02040502050405020303"/>
            </a:endParaRPr>
          </a:p>
        </p:txBody>
      </p:sp>
      <p:pic>
        <p:nvPicPr>
          <p:cNvPr id="4" name="Picture 3"/>
          <p:cNvPicPr>
            <a:picLocks noChangeAspect="1"/>
          </p:cNvPicPr>
          <p:nvPr/>
        </p:nvPicPr>
        <p:blipFill>
          <a:blip r:embed="rId1"/>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p:cNvPicPr>
            <a:picLocks noChangeAspect="1"/>
          </p:cNvPicPr>
          <p:nvPr/>
        </p:nvPicPr>
        <p:blipFill>
          <a:blip r:embed="rId2"/>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p:cNvPicPr>
            <a:picLocks noChangeAspect="1"/>
          </p:cNvPicPr>
          <p:nvPr/>
        </p:nvPicPr>
        <p:blipFill>
          <a:blip r:embed="rId3"/>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 name="Oval 7"/>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panose="02040502050405020303"/>
              </a:rPr>
              <a:t>1</a:t>
            </a:r>
            <a:endParaRPr lang="en-US" sz="1200" dirty="0">
              <a:solidFill>
                <a:srgbClr val="000000"/>
              </a:solidFill>
              <a:latin typeface="Georgia" panose="02040502050405020303"/>
            </a:endParaRPr>
          </a:p>
        </p:txBody>
      </p:sp>
      <p:sp>
        <p:nvSpPr>
          <p:cNvPr id="9" name="Oval 8"/>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panose="02040502050405020303"/>
              </a:rPr>
              <a:t>3</a:t>
            </a:r>
            <a:endParaRPr lang="en-US" sz="1200" dirty="0">
              <a:solidFill>
                <a:srgbClr val="000000"/>
              </a:solidFill>
              <a:latin typeface="Georgia" panose="02040502050405020303"/>
            </a:endParaRPr>
          </a:p>
        </p:txBody>
      </p:sp>
      <p:sp>
        <p:nvSpPr>
          <p:cNvPr id="10" name="Oval 9"/>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rgbClr val="000000"/>
                </a:solidFill>
                <a:latin typeface="Georgia" panose="02040502050405020303"/>
              </a:rPr>
              <a:t>3</a:t>
            </a:r>
            <a:endParaRPr lang="en-US" sz="1200" dirty="0">
              <a:solidFill>
                <a:srgbClr val="000000"/>
              </a:solidFill>
              <a:latin typeface="Georgia" panose="02040502050405020303"/>
            </a:endParaRPr>
          </a:p>
        </p:txBody>
      </p:sp>
      <p:sp>
        <p:nvSpPr>
          <p:cNvPr id="12" name="TextBox 11"/>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panose="02040502050405020303"/>
              </a:rPr>
              <a:t>GitHub Link</a:t>
            </a:r>
            <a:endParaRPr lang="en-GB" altLang="en-GB" sz="1000" dirty="0">
              <a:solidFill>
                <a:srgbClr val="000000"/>
              </a:solidFill>
              <a:latin typeface="Georgia" panose="02040502050405020303"/>
            </a:endParaRPr>
          </a:p>
        </p:txBody>
      </p:sp>
      <p:pic>
        <p:nvPicPr>
          <p:cNvPr id="11" name="Picture 12" descr="Text  Description automatically generated"/>
          <p:cNvPicPr>
            <a:picLocks noChangeAspect="1"/>
          </p:cNvPicPr>
          <p:nvPr/>
        </p:nvPicPr>
        <p:blipFill>
          <a:blip r:embed="rId4"/>
          <a:stretch>
            <a:fillRect/>
          </a:stretch>
        </p:blipFill>
        <p:spPr>
          <a:xfrm>
            <a:off x="8705193" y="5681110"/>
            <a:ext cx="2743200" cy="711541"/>
          </a:xfrm>
          <a:prstGeom prst="rect">
            <a:avLst/>
          </a:prstGeom>
        </p:spPr>
      </p:pic>
      <p:sp>
        <p:nvSpPr>
          <p:cNvPr id="13" name="Oval 12"/>
          <p:cNvSpPr/>
          <p:nvPr/>
        </p:nvSpPr>
        <p:spPr>
          <a:xfrm>
            <a:off x="8447449" y="5482655"/>
            <a:ext cx="302172" cy="2627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US" dirty="0">
                <a:solidFill>
                  <a:schemeClr val="tx1"/>
                </a:solidFill>
              </a:rPr>
              <a:t>4</a:t>
            </a:r>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solidFill>
                  <a:srgbClr val="000000"/>
                </a:solidFill>
                <a:latin typeface="Georgia" panose="02040502050405020303"/>
              </a:rPr>
              <a:t>Exploratory data analysis (eda) – visualization</a:t>
            </a:r>
            <a:endParaRPr lang="en-US">
              <a:solidFill>
                <a:srgbClr val="000000"/>
              </a:solidFill>
              <a:latin typeface="Georgia" panose="02040502050405020303"/>
            </a:endParaRPr>
          </a:p>
        </p:txBody>
      </p:sp>
      <p:sp>
        <p:nvSpPr>
          <p:cNvPr id="3" name="Text Placeholder 4"/>
          <p:cNvSpPr>
            <a:spLocks noGrp="1"/>
          </p:cNvSpPr>
          <p:nvPr/>
        </p:nvSpPr>
        <p:spPr>
          <a:xfrm>
            <a:off x="404813" y="1327151"/>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SCATTER CHARTS</a:t>
            </a:r>
            <a:endParaRPr lang="en-GB" altLang="en-GB">
              <a:solidFill>
                <a:srgbClr val="000000"/>
              </a:solidFill>
              <a:latin typeface="Georgia" panose="02040502050405020303"/>
            </a:endParaRPr>
          </a:p>
        </p:txBody>
      </p:sp>
      <p:sp>
        <p:nvSpPr>
          <p:cNvPr id="4" name="Text Placeholder 2"/>
          <p:cNvSpPr>
            <a:spLocks noGrp="1"/>
          </p:cNvSpPr>
          <p:nvPr/>
        </p:nvSpPr>
        <p:spPr>
          <a:xfrm>
            <a:off x="404813"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latin typeface="Georgia" panose="02040502050405020303"/>
              </a:rPr>
              <a:t>Scatter charts were produced to visualize the relationships between:</a:t>
            </a:r>
            <a:endParaRPr lang="en-US" dirty="0">
              <a:solidFill>
                <a:srgbClr val="000000"/>
              </a:solidFill>
              <a:latin typeface="Georgia" panose="02040502050405020303"/>
            </a:endParaRPr>
          </a:p>
          <a:p>
            <a:pPr marL="285750" indent="-285750">
              <a:buFont typeface="Arial" panose="020B0604020202020204" pitchFamily="34" charset="0"/>
              <a:buChar char="•"/>
            </a:pPr>
            <a:r>
              <a:rPr lang="en-US">
                <a:solidFill>
                  <a:srgbClr val="000000"/>
                </a:solidFill>
                <a:latin typeface="Georgia" panose="02040502050405020303"/>
              </a:rPr>
              <a:t>Flight Number and Launch Site </a:t>
            </a:r>
            <a:endParaRPr lang="en-US" dirty="0">
              <a:solidFill>
                <a:srgbClr val="000000"/>
              </a:solidFill>
              <a:latin typeface="Georgia" panose="02040502050405020303"/>
            </a:endParaRPr>
          </a:p>
          <a:p>
            <a:pPr marL="285750" indent="-285750">
              <a:buFont typeface="Arial" panose="020B0604020202020204" pitchFamily="34" charset="0"/>
              <a:buChar char="•"/>
            </a:pPr>
            <a:r>
              <a:rPr lang="en-US">
                <a:solidFill>
                  <a:srgbClr val="000000"/>
                </a:solidFill>
                <a:latin typeface="Georgia" panose="02040502050405020303"/>
              </a:rPr>
              <a:t>Payload and Launch Site </a:t>
            </a:r>
            <a:endParaRPr lang="en-US" dirty="0">
              <a:solidFill>
                <a:srgbClr val="000000"/>
              </a:solidFill>
              <a:latin typeface="Georgia" panose="02040502050405020303"/>
            </a:endParaRPr>
          </a:p>
          <a:p>
            <a:pPr marL="285750" indent="-285750">
              <a:buFont typeface="Arial" panose="020B0604020202020204" pitchFamily="34" charset="0"/>
              <a:buChar char="•"/>
            </a:pPr>
            <a:r>
              <a:rPr lang="en-US">
                <a:solidFill>
                  <a:srgbClr val="000000"/>
                </a:solidFill>
                <a:latin typeface="Georgia" panose="02040502050405020303"/>
              </a:rPr>
              <a:t>Orbit Type and Flight Number </a:t>
            </a:r>
            <a:endParaRPr lang="en-US" dirty="0">
              <a:solidFill>
                <a:srgbClr val="000000"/>
              </a:solidFill>
              <a:latin typeface="Georgia" panose="02040502050405020303"/>
            </a:endParaRPr>
          </a:p>
          <a:p>
            <a:pPr marL="285750" indent="-285750">
              <a:buFont typeface="Arial" panose="020B0604020202020204" pitchFamily="34" charset="0"/>
              <a:buChar char="•"/>
            </a:pPr>
            <a:r>
              <a:rPr lang="en-US">
                <a:solidFill>
                  <a:srgbClr val="000000"/>
                </a:solidFill>
                <a:latin typeface="Georgia" panose="02040502050405020303"/>
              </a:rPr>
              <a:t>Payload and Orbit Type </a:t>
            </a:r>
            <a:endParaRPr lang="en-US" dirty="0">
              <a:solidFill>
                <a:srgbClr val="000000"/>
              </a:solidFill>
              <a:latin typeface="Georgia" panose="02040502050405020303"/>
            </a:endParaRPr>
          </a:p>
          <a:p>
            <a:pPr marL="285750" indent="-285750">
              <a:buFont typeface="Arial" panose="020B0604020202020204" pitchFamily="34" charset="0"/>
              <a:buChar char="•"/>
            </a:pPr>
            <a:endParaRPr lang="en-US" dirty="0">
              <a:solidFill>
                <a:srgbClr val="000000"/>
              </a:solidFill>
              <a:latin typeface="Georgia" panose="02040502050405020303"/>
            </a:endParaRPr>
          </a:p>
          <a:p>
            <a:pPr marL="285750" indent="-285750">
              <a:buFont typeface="Arial" panose="020B0604020202020204" pitchFamily="34" charset="0"/>
              <a:buChar char="•"/>
            </a:pPr>
            <a:endParaRPr lang="en-US" dirty="0">
              <a:solidFill>
                <a:srgbClr val="000000"/>
              </a:solidFill>
              <a:latin typeface="Georgia" panose="02040502050405020303"/>
            </a:endParaRPr>
          </a:p>
          <a:p>
            <a:pPr marL="285750" indent="-285750">
              <a:buFont typeface="Arial" panose="020B0604020202020204" pitchFamily="34" charset="0"/>
              <a:buChar char="•"/>
            </a:pPr>
            <a:endParaRPr lang="en-US" dirty="0">
              <a:solidFill>
                <a:srgbClr val="000000"/>
              </a:solidFill>
              <a:latin typeface="Georgia" panose="02040502050405020303"/>
            </a:endParaRPr>
          </a:p>
          <a:p>
            <a:pPr marL="285750" indent="-285750">
              <a:buFont typeface="Arial" panose="020B0604020202020204" pitchFamily="34" charset="0"/>
              <a:buChar char="•"/>
            </a:pPr>
            <a:endParaRPr lang="en-US" dirty="0">
              <a:solidFill>
                <a:srgbClr val="000000"/>
              </a:solidFill>
              <a:latin typeface="Georgia" panose="02040502050405020303"/>
            </a:endParaRPr>
          </a:p>
        </p:txBody>
      </p:sp>
      <p:sp>
        <p:nvSpPr>
          <p:cNvPr id="5" name="Text Placeholder 6"/>
          <p:cNvSpPr>
            <a:spLocks noGrp="1"/>
          </p:cNvSpPr>
          <p:nvPr/>
        </p:nvSpPr>
        <p:spPr>
          <a:xfrm>
            <a:off x="4371047" y="1327150"/>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BAR CHART</a:t>
            </a:r>
            <a:endParaRPr lang="en-GB" altLang="en-GB">
              <a:solidFill>
                <a:srgbClr val="000000"/>
              </a:solidFill>
              <a:latin typeface="Georgia" panose="02040502050405020303"/>
            </a:endParaRPr>
          </a:p>
        </p:txBody>
      </p:sp>
      <p:sp>
        <p:nvSpPr>
          <p:cNvPr id="6" name="Text Placeholder 5"/>
          <p:cNvSpPr>
            <a:spLocks noGrp="1"/>
          </p:cNvSpPr>
          <p:nvPr/>
        </p:nvSpPr>
        <p:spPr>
          <a:xfrm>
            <a:off x="4371047"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A bar chart was produced to visualize the relationship between:</a:t>
            </a:r>
            <a:endParaRPr lang="en-GB" altLang="en-GB" dirty="0">
              <a:solidFill>
                <a:srgbClr val="000000"/>
              </a:solidFill>
              <a:latin typeface="Georgia" panose="02040502050405020303"/>
            </a:endParaRPr>
          </a:p>
          <a:p>
            <a:pPr marL="285750" indent="-285750">
              <a:buFont typeface="Arial" panose="020B0604020202020204" pitchFamily="34" charset="0"/>
              <a:buChar char="•"/>
            </a:pPr>
            <a:r>
              <a:rPr lang="en-GB" altLang="en-GB">
                <a:solidFill>
                  <a:srgbClr val="000000"/>
                </a:solidFill>
                <a:latin typeface="Georgia" panose="02040502050405020303"/>
              </a:rPr>
              <a:t>Success Rate and Orbit Type </a:t>
            </a:r>
            <a:endParaRPr lang="en-GB" altLang="en-GB" dirty="0">
              <a:solidFill>
                <a:srgbClr val="000000"/>
              </a:solidFill>
              <a:latin typeface="Georgia" panose="02040502050405020303"/>
            </a:endParaRPr>
          </a:p>
          <a:p>
            <a:pPr marL="285750" indent="-285750">
              <a:buFont typeface="Arial" panose="020B0604020202020204" pitchFamily="34" charset="0"/>
              <a:buChar char="•"/>
            </a:pPr>
            <a:endParaRPr lang="en-GB" altLang="en-GB" dirty="0">
              <a:solidFill>
                <a:srgbClr val="000000"/>
              </a:solidFill>
              <a:latin typeface="Georgia" panose="02040502050405020303"/>
            </a:endParaRPr>
          </a:p>
          <a:p>
            <a:pPr marL="285750" indent="-285750">
              <a:buFont typeface="Arial" panose="020B0604020202020204" pitchFamily="34" charset="0"/>
              <a:buChar char="•"/>
            </a:pPr>
            <a:endParaRPr lang="en-GB" altLang="en-GB" dirty="0">
              <a:solidFill>
                <a:srgbClr val="000000"/>
              </a:solidFill>
              <a:latin typeface="Georgia" panose="02040502050405020303"/>
            </a:endParaRPr>
          </a:p>
          <a:p>
            <a:pPr marL="285750" indent="-285750">
              <a:buFont typeface="Arial" panose="020B0604020202020204" pitchFamily="34" charset="0"/>
              <a:buChar char="•"/>
            </a:pPr>
            <a:endParaRPr lang="en-GB" altLang="en-GB" dirty="0">
              <a:solidFill>
                <a:srgbClr val="000000"/>
              </a:solidFill>
              <a:latin typeface="Georgia" panose="02040502050405020303"/>
            </a:endParaRPr>
          </a:p>
          <a:p>
            <a:pPr marL="285750" indent="-285750">
              <a:buFont typeface="Arial" panose="020B0604020202020204" pitchFamily="34" charset="0"/>
              <a:buChar char="•"/>
            </a:pPr>
            <a:endParaRPr lang="en-GB" altLang="en-GB" dirty="0">
              <a:solidFill>
                <a:srgbClr val="000000"/>
              </a:solidFill>
              <a:latin typeface="Georgia" panose="02040502050405020303"/>
            </a:endParaRPr>
          </a:p>
        </p:txBody>
      </p:sp>
      <p:sp>
        <p:nvSpPr>
          <p:cNvPr id="7" name="Text Placeholder 8"/>
          <p:cNvSpPr>
            <a:spLocks noGrp="1"/>
          </p:cNvSpPr>
          <p:nvPr/>
        </p:nvSpPr>
        <p:spPr>
          <a:xfrm>
            <a:off x="8330755" y="1327150"/>
            <a:ext cx="3456432" cy="837826"/>
          </a:xfrm>
          <a:prstGeom prst="rect">
            <a:avLst/>
          </a:prstGeom>
        </p:spPr>
        <p:txBody>
          <a:bodyPr vert="horz" lIns="0" tIns="0" rIns="0" bIns="0" numCol="1" rtlCol="0" anchor="ctr" anchorCtr="0">
            <a:noAutofit/>
          </a:bodyPr>
          <a:lstStyle>
            <a:lvl1pPr marL="0" indent="0" algn="ctr" defTabSz="914400" rtl="0" eaLnBrk="1" latinLnBrk="0" hangingPunct="1">
              <a:lnSpc>
                <a:spcPct val="100000"/>
              </a:lnSpc>
              <a:spcBef>
                <a:spcPts val="0"/>
              </a:spcBef>
              <a:spcAft>
                <a:spcPts val="600"/>
              </a:spcAft>
              <a:buFont typeface="Arial" panose="020B0604020202020204" pitchFamily="34" charset="0"/>
              <a:buNone/>
              <a:defRPr lang="en-US" sz="1600" b="0" kern="1200" baseline="0" dirty="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LINE CHARTS</a:t>
            </a:r>
            <a:endParaRPr lang="en-GB" altLang="en-GB">
              <a:solidFill>
                <a:srgbClr val="000000"/>
              </a:solidFill>
              <a:latin typeface="Georgia" panose="02040502050405020303"/>
            </a:endParaRPr>
          </a:p>
        </p:txBody>
      </p:sp>
      <p:sp>
        <p:nvSpPr>
          <p:cNvPr id="8" name="Text Placeholder 7"/>
          <p:cNvSpPr>
            <a:spLocks noGrp="1"/>
          </p:cNvSpPr>
          <p:nvPr/>
        </p:nvSpPr>
        <p:spPr>
          <a:xfrm>
            <a:off x="8330755" y="2205319"/>
            <a:ext cx="3456432" cy="407623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Line charts were produced to visualize the relationships between:</a:t>
            </a:r>
            <a:endParaRPr lang="en-GB" altLang="en-GB" dirty="0">
              <a:solidFill>
                <a:srgbClr val="000000"/>
              </a:solidFill>
              <a:latin typeface="Georgia" panose="02040502050405020303"/>
            </a:endParaRPr>
          </a:p>
          <a:p>
            <a:pPr marL="285750" indent="-285750">
              <a:buFont typeface="Arial" panose="020B0604020202020204" pitchFamily="34" charset="0"/>
              <a:buChar char="•"/>
            </a:pPr>
            <a:r>
              <a:rPr lang="en-GB" altLang="en-GB">
                <a:solidFill>
                  <a:srgbClr val="000000"/>
                </a:solidFill>
                <a:latin typeface="Georgia" panose="02040502050405020303"/>
              </a:rPr>
              <a:t>Success Rate and Year (i.e. the launch success yearly trend) </a:t>
            </a:r>
            <a:endParaRPr lang="en-GB" altLang="en-GB" dirty="0">
              <a:solidFill>
                <a:srgbClr val="000000"/>
              </a:solidFill>
              <a:latin typeface="Georgia" panose="02040502050405020303"/>
            </a:endParaRPr>
          </a:p>
          <a:p>
            <a:pPr marL="285750" indent="-285750">
              <a:buFont typeface="Arial" panose="020B0604020202020204" pitchFamily="34" charset="0"/>
              <a:buChar char="•"/>
            </a:pPr>
            <a:endParaRPr lang="en-GB" altLang="en-GB" dirty="0">
              <a:solidFill>
                <a:srgbClr val="000000"/>
              </a:solidFill>
              <a:latin typeface="Georgia" panose="02040502050405020303"/>
            </a:endParaRPr>
          </a:p>
          <a:p>
            <a:pPr marL="285750" indent="-285750">
              <a:buFont typeface="Arial" panose="020B0604020202020204" pitchFamily="34" charset="0"/>
              <a:buChar char="•"/>
            </a:pPr>
            <a:endParaRPr lang="en-GB" altLang="en-GB" dirty="0">
              <a:solidFill>
                <a:srgbClr val="000000"/>
              </a:solidFill>
              <a:latin typeface="Georgia" panose="02040502050405020303"/>
            </a:endParaRPr>
          </a:p>
          <a:p>
            <a:pPr marL="285750" indent="-285750">
              <a:buFont typeface="Arial" panose="020B0604020202020204" pitchFamily="34" charset="0"/>
              <a:buChar char="•"/>
            </a:pPr>
            <a:endParaRPr lang="en-GB" altLang="en-GB" sz="1800" dirty="0">
              <a:solidFill>
                <a:srgbClr val="000000"/>
              </a:solidFill>
              <a:latin typeface="Georgia" panose="02040502050405020303"/>
            </a:endParaRPr>
          </a:p>
        </p:txBody>
      </p:sp>
      <p:sp>
        <p:nvSpPr>
          <p:cNvPr id="9" name="TextBox 8"/>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panose="02040502050405020303"/>
              </a:rPr>
              <a:t>GitHub Link</a:t>
            </a:r>
            <a:endParaRPr lang="en-GB" altLang="en-GB" sz="1000" dirty="0">
              <a:solidFill>
                <a:srgbClr val="000000"/>
              </a:solidFill>
              <a:latin typeface="Georgia" panose="02040502050405020303"/>
            </a:endParaRPr>
          </a:p>
        </p:txBody>
      </p:sp>
      <p:sp>
        <p:nvSpPr>
          <p:cNvPr id="10" name="Freeform: Shape 9"/>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1" name="Freeform: Shape 10"/>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2" name="Freeform: Shape 11"/>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3" name="Freeform: Shape 12"/>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4" name="Freeform: Shape 13"/>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5" name="Freeform: Shape 14"/>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6" name="Freeform: Shape 15"/>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7" name="Freeform: Shape 16"/>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8" name="Freeform: Shape 17"/>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9" name="Freeform: Shape 18"/>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0" name="Freeform: Shape 19"/>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1" name="Freeform: Shape 20"/>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2" name="Freeform: Shape 21"/>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3" name="Freeform: Shape 22"/>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4" name="Freeform: Shape 23"/>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5" name="TextBox 24"/>
          <p:cNvSpPr txBox="1"/>
          <p:nvPr/>
        </p:nvSpPr>
        <p:spPr>
          <a:xfrm>
            <a:off x="335360" y="5355213"/>
            <a:ext cx="3456432" cy="73866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latin typeface="Georgia" panose="02040502050405020303"/>
              </a:rPr>
              <a:t>Scatter charts are useful to observe relationships, or correlations, between two numeric variables.</a:t>
            </a:r>
            <a:endParaRPr lang="en-US" sz="1400" dirty="0">
              <a:solidFill>
                <a:srgbClr val="000000"/>
              </a:solidFill>
              <a:latin typeface="Georgia" panose="02040502050405020303"/>
            </a:endParaRPr>
          </a:p>
        </p:txBody>
      </p:sp>
      <p:sp>
        <p:nvSpPr>
          <p:cNvPr id="26" name="TextBox 25"/>
          <p:cNvSpPr txBox="1"/>
          <p:nvPr/>
        </p:nvSpPr>
        <p:spPr>
          <a:xfrm>
            <a:off x="4322536" y="5355213"/>
            <a:ext cx="3456433" cy="95410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rgbClr val="000000"/>
                </a:solidFill>
                <a:latin typeface="Georgia" panose="02040502050405020303"/>
              </a:rPr>
              <a:t>Bar charts are used to compare a numerical value to a categorical variable. Horizontal or vertical bar charts can be used, depending on the size of the data.</a:t>
            </a:r>
            <a:endParaRPr lang="en-GB" altLang="en-GB" sz="1400" dirty="0">
              <a:solidFill>
                <a:srgbClr val="000000"/>
              </a:solidFill>
              <a:latin typeface="Georgia" panose="02040502050405020303"/>
            </a:endParaRPr>
          </a:p>
        </p:txBody>
      </p:sp>
      <p:sp>
        <p:nvSpPr>
          <p:cNvPr id="27" name="TextBox 26"/>
          <p:cNvSpPr txBox="1"/>
          <p:nvPr/>
        </p:nvSpPr>
        <p:spPr>
          <a:xfrm>
            <a:off x="8396380" y="5355213"/>
            <a:ext cx="3458635" cy="738664"/>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400">
                <a:solidFill>
                  <a:srgbClr val="000000"/>
                </a:solidFill>
                <a:latin typeface="Georgia" panose="02040502050405020303"/>
              </a:rPr>
              <a:t>Line charts contain numerical values on both axes, and are generally used to show the change of a variable over time.</a:t>
            </a:r>
            <a:endParaRPr lang="en-GB" altLang="en-GB" sz="1400" dirty="0">
              <a:solidFill>
                <a:srgbClr val="000000"/>
              </a:solidFill>
              <a:latin typeface="Georgia" panose="020405020504050203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panose="02040502050405020303"/>
              </a:rPr>
              <a:t>Exploratory data analysis (eda) – sql</a:t>
            </a:r>
            <a:endParaRPr lang="en-US" noProof="1">
              <a:solidFill>
                <a:srgbClr val="000000"/>
              </a:solidFill>
              <a:latin typeface="Georgia" panose="02040502050405020303"/>
            </a:endParaRPr>
          </a:p>
        </p:txBody>
      </p:sp>
      <p:sp>
        <p:nvSpPr>
          <p:cNvPr id="3" name="Text Placeholder 2"/>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a:solidFill>
                  <a:srgbClr val="000000"/>
                </a:solidFill>
                <a:latin typeface="Georgia" panose="02040502050405020303"/>
              </a:rPr>
              <a:t>To gather some information about the dataset, some SQL queries were performed. </a:t>
            </a:r>
            <a:endParaRPr lang="en-GB" altLang="en-GB" sz="1600">
              <a:solidFill>
                <a:srgbClr val="000000"/>
              </a:solidFill>
              <a:latin typeface="Georgia" panose="02040502050405020303"/>
            </a:endParaRPr>
          </a:p>
          <a:p>
            <a:endParaRPr lang="en-GB" altLang="en-GB" sz="1600" dirty="0">
              <a:solidFill>
                <a:srgbClr val="000000"/>
              </a:solidFill>
              <a:latin typeface="Georgia" panose="02040502050405020303"/>
            </a:endParaRPr>
          </a:p>
          <a:p>
            <a:r>
              <a:rPr lang="en-GB" altLang="en-GB" sz="1600">
                <a:solidFill>
                  <a:srgbClr val="000000"/>
                </a:solidFill>
                <a:latin typeface="Georgia" panose="02040502050405020303"/>
              </a:rPr>
              <a:t>The SQL queries performed on the data set were used to:</a:t>
            </a:r>
            <a:endParaRPr lang="en-GB" altLang="en-GB" sz="16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Display the names of the unique launch sites in the space mission</a:t>
            </a:r>
            <a:endParaRPr lang="en-GB" altLang="en-GB" sz="12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Display 5 records where launch sites begin with the string ‘CCA’</a:t>
            </a:r>
            <a:endParaRPr lang="en-GB" altLang="en-GB" sz="12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Display the total payload mass carried by boosters launched by NASA (CRS)</a:t>
            </a:r>
            <a:endParaRPr lang="en-GB" altLang="en-GB" sz="12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Display the average payload mass carried by booster version F9 v1.1</a:t>
            </a:r>
            <a:endParaRPr lang="en-GB" altLang="en-GB" sz="12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List the date when the first successful landing outcome on a ground pad was achieved</a:t>
            </a:r>
            <a:endParaRPr lang="en-GB" altLang="en-GB" sz="12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List the names of the boosters which had success on a drone ship and a payload mass between 4000 and 6000 kg</a:t>
            </a:r>
            <a:endParaRPr lang="en-GB" altLang="en-GB" sz="12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List the total number of successful and failed mission outcomes</a:t>
            </a:r>
            <a:endParaRPr lang="en-GB" altLang="en-GB" sz="12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List the names of the booster versions which have carried the maximum payload mass</a:t>
            </a:r>
            <a:endParaRPr lang="en-GB" altLang="en-GB" sz="12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List the failed landing outcomes on drone ships, their booster versions, and launch site names for 2015</a:t>
            </a:r>
            <a:endParaRPr lang="en-GB" altLang="en-GB" sz="1200">
              <a:solidFill>
                <a:srgbClr val="000000"/>
              </a:solidFill>
              <a:latin typeface="Georgia" panose="02040502050405020303"/>
            </a:endParaRPr>
          </a:p>
          <a:p>
            <a:pPr marL="342900" indent="-342900">
              <a:lnSpc>
                <a:spcPct val="150000"/>
              </a:lnSpc>
              <a:buFont typeface="+mj-lt"/>
              <a:buAutoNum type="arabicPeriod"/>
            </a:pPr>
            <a:r>
              <a:rPr lang="en-GB" altLang="en-GB" sz="1200">
                <a:solidFill>
                  <a:srgbClr val="000000"/>
                </a:solidFill>
                <a:latin typeface="Georgia" panose="02040502050405020303"/>
              </a:rPr>
              <a:t>Rank the count of landing outcomes (such as Failure (drone ship) or Success (ground pad)) between the date 2010-06-04 and 2017-03-20, in descending order</a:t>
            </a:r>
            <a:endParaRPr lang="en-GB" altLang="en-GB" sz="1200">
              <a:solidFill>
                <a:srgbClr val="000000"/>
              </a:solidFill>
              <a:latin typeface="Georgia" panose="02040502050405020303"/>
            </a:endParaRPr>
          </a:p>
          <a:p>
            <a:endParaRPr lang="en-US" sz="1800" dirty="0">
              <a:solidFill>
                <a:srgbClr val="000000"/>
              </a:solidFill>
              <a:latin typeface="Georgia" panose="02040502050405020303"/>
            </a:endParaRPr>
          </a:p>
        </p:txBody>
      </p:sp>
      <p:sp>
        <p:nvSpPr>
          <p:cNvPr id="4" name="TextBox 3"/>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panose="02040502050405020303"/>
              </a:rPr>
              <a:t>GitHub Link</a:t>
            </a:r>
            <a:endParaRPr lang="en-GB" altLang="en-GB" sz="1000" dirty="0">
              <a:solidFill>
                <a:srgbClr val="000000"/>
              </a:solidFill>
              <a:latin typeface="Georgia" panose="020405020504050203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panose="02040502050405020303"/>
              </a:rPr>
              <a:t>Geospatial analysis – folium</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panose="02040502050405020303"/>
              </a:rPr>
              <a:t>The following steps were taken to visualize the launch data on an interactive map:</a:t>
            </a:r>
            <a:endParaRPr lang="en-GB" altLang="en-GB" sz="1600" noProof="1">
              <a:solidFill>
                <a:srgbClr val="000000"/>
              </a:solidFill>
              <a:latin typeface="Georgia" panose="02040502050405020303"/>
            </a:endParaRPr>
          </a:p>
          <a:p>
            <a:endParaRPr lang="en-GB" altLang="en-GB" sz="1600" noProof="1">
              <a:solidFill>
                <a:srgbClr val="000000"/>
              </a:solidFill>
              <a:latin typeface="Georgia" panose="02040502050405020303"/>
            </a:endParaRPr>
          </a:p>
          <a:p>
            <a:pPr marL="457200" indent="-457200">
              <a:buFont typeface="+mj-lt"/>
              <a:buAutoNum type="arabicPeriod"/>
            </a:pPr>
            <a:r>
              <a:rPr lang="en-GB" altLang="en-GB" sz="1800" noProof="1">
                <a:solidFill>
                  <a:srgbClr val="000000"/>
                </a:solidFill>
                <a:latin typeface="Georgia" panose="02040502050405020303"/>
              </a:rPr>
              <a:t>Mark all launch sites on a map</a:t>
            </a:r>
            <a:endParaRPr lang="en-GB" altLang="en-GB" sz="1800" noProof="1">
              <a:solidFill>
                <a:srgbClr val="000000"/>
              </a:solidFill>
              <a:latin typeface="Georgia" panose="02040502050405020303"/>
            </a:endParaRPr>
          </a:p>
          <a:p>
            <a:pPr marL="647700" lvl="2" indent="-285750"/>
            <a:r>
              <a:rPr lang="en-GB" altLang="en-GB" sz="1200" noProof="1">
                <a:solidFill>
                  <a:srgbClr val="000000"/>
                </a:solidFill>
                <a:latin typeface="Georgia" panose="02040502050405020303"/>
              </a:rPr>
              <a:t>Initialise the map using a Folium Map object</a:t>
            </a:r>
            <a:endParaRPr lang="en-GB" altLang="en-GB" sz="1200" noProof="1">
              <a:solidFill>
                <a:srgbClr val="000000"/>
              </a:solidFill>
              <a:latin typeface="Georgia" panose="02040502050405020303"/>
            </a:endParaRPr>
          </a:p>
          <a:p>
            <a:pPr marL="647700" lvl="2" indent="-285750"/>
            <a:r>
              <a:rPr lang="en-GB" altLang="en-GB" sz="1200" noProof="1">
                <a:solidFill>
                  <a:srgbClr val="000000"/>
                </a:solidFill>
                <a:latin typeface="Georgia" panose="02040502050405020303"/>
              </a:rPr>
              <a:t>Add a folium.Circle and folium.Marker for each launch site on the launch map</a:t>
            </a:r>
            <a:endParaRPr lang="en-GB" altLang="en-GB" sz="1200" noProof="1">
              <a:solidFill>
                <a:srgbClr val="000000"/>
              </a:solidFill>
              <a:latin typeface="Georgia" panose="02040502050405020303"/>
            </a:endParaRPr>
          </a:p>
          <a:p>
            <a:pPr lvl="2" indent="0">
              <a:buNone/>
            </a:pPr>
            <a:endParaRPr lang="en-GB" altLang="en-GB" sz="1200" noProof="1">
              <a:solidFill>
                <a:srgbClr val="000000"/>
              </a:solidFill>
              <a:latin typeface="Georgia" panose="02040502050405020303"/>
            </a:endParaRPr>
          </a:p>
          <a:p>
            <a:pPr marL="457200" indent="-457200">
              <a:buFont typeface="+mj-lt"/>
              <a:buAutoNum type="arabicPeriod"/>
            </a:pPr>
            <a:r>
              <a:rPr lang="en-GB" altLang="en-GB" sz="1800" noProof="1">
                <a:solidFill>
                  <a:srgbClr val="000000"/>
                </a:solidFill>
                <a:latin typeface="Georgia" panose="02040502050405020303"/>
              </a:rPr>
              <a:t>Mark the success/failed launches for each site on a map</a:t>
            </a:r>
            <a:endParaRPr lang="en-GB" altLang="en-GB" sz="1800" noProof="1">
              <a:solidFill>
                <a:srgbClr val="000000"/>
              </a:solidFill>
              <a:latin typeface="Georgia" panose="02040502050405020303"/>
            </a:endParaRPr>
          </a:p>
          <a:p>
            <a:pPr marL="647700" lvl="2" indent="-285750"/>
            <a:r>
              <a:rPr lang="en-GB" altLang="en-GB" sz="1200" noProof="1">
                <a:solidFill>
                  <a:srgbClr val="000000"/>
                </a:solidFill>
                <a:latin typeface="Georgia" panose="02040502050405020303"/>
              </a:rPr>
              <a:t>As many launches have the same coordinates, it makes sense to cluster them together. </a:t>
            </a:r>
            <a:endParaRPr lang="en-GB" altLang="en-GB" sz="1200" noProof="1">
              <a:solidFill>
                <a:srgbClr val="000000"/>
              </a:solidFill>
              <a:latin typeface="Georgia" panose="02040502050405020303"/>
            </a:endParaRPr>
          </a:p>
          <a:p>
            <a:pPr marL="647700" lvl="2" indent="-285750"/>
            <a:r>
              <a:rPr lang="en-GB" altLang="en-GB" sz="1200" noProof="1">
                <a:solidFill>
                  <a:srgbClr val="000000"/>
                </a:solidFill>
                <a:latin typeface="Georgia" panose="02040502050405020303"/>
              </a:rPr>
              <a:t>Before clustering them, assign a marker colour of successful (class = 1) as green, and failed (class = 0) as red.</a:t>
            </a:r>
            <a:endParaRPr lang="en-GB" altLang="en-GB" sz="1200" noProof="1">
              <a:solidFill>
                <a:srgbClr val="000000"/>
              </a:solidFill>
              <a:latin typeface="Georgia" panose="02040502050405020303"/>
            </a:endParaRPr>
          </a:p>
          <a:p>
            <a:pPr marL="647700" lvl="2" indent="-285750"/>
            <a:r>
              <a:rPr lang="en-GB" altLang="en-GB" sz="1200" noProof="1">
                <a:solidFill>
                  <a:srgbClr val="000000"/>
                </a:solidFill>
                <a:latin typeface="Georgia" panose="02040502050405020303"/>
              </a:rPr>
              <a:t>To put the launches into clusters, for each launch, add a folium.Marker to the MarkerCluster() object.</a:t>
            </a:r>
            <a:endParaRPr lang="en-GB" altLang="en-GB" sz="1200" noProof="1">
              <a:solidFill>
                <a:srgbClr val="000000"/>
              </a:solidFill>
              <a:latin typeface="Georgia" panose="02040502050405020303"/>
            </a:endParaRPr>
          </a:p>
          <a:p>
            <a:pPr marL="647700" lvl="2" indent="-285750"/>
            <a:r>
              <a:rPr lang="en-GB" altLang="en-GB" sz="1200" noProof="1">
                <a:solidFill>
                  <a:srgbClr val="000000"/>
                </a:solidFill>
                <a:latin typeface="Georgia" panose="02040502050405020303"/>
              </a:rPr>
              <a:t>Create an icon as a text label, assigning the icon_color as the marker_colour determined previously.</a:t>
            </a:r>
            <a:endParaRPr lang="en-GB" altLang="en-GB" sz="1200" noProof="1">
              <a:solidFill>
                <a:srgbClr val="000000"/>
              </a:solidFill>
              <a:latin typeface="Georgia" panose="02040502050405020303"/>
            </a:endParaRPr>
          </a:p>
          <a:p>
            <a:pPr lvl="2" indent="0">
              <a:buNone/>
            </a:pPr>
            <a:endParaRPr lang="en-GB" altLang="en-GB" sz="1200" noProof="1">
              <a:solidFill>
                <a:srgbClr val="000000"/>
              </a:solidFill>
              <a:latin typeface="Georgia" panose="02040502050405020303"/>
            </a:endParaRPr>
          </a:p>
          <a:p>
            <a:pPr marL="457200" indent="-457200">
              <a:buFont typeface="+mj-lt"/>
              <a:buAutoNum type="arabicPeriod"/>
            </a:pPr>
            <a:r>
              <a:rPr lang="en-GB" altLang="en-GB" sz="1800" noProof="1">
                <a:solidFill>
                  <a:srgbClr val="000000"/>
                </a:solidFill>
                <a:latin typeface="Georgia" panose="02040502050405020303"/>
              </a:rPr>
              <a:t>Calculate the distances between a launch site to its proximities</a:t>
            </a:r>
            <a:endParaRPr lang="en-GB" altLang="en-GB" sz="1800" noProof="1">
              <a:solidFill>
                <a:srgbClr val="000000"/>
              </a:solidFill>
              <a:latin typeface="Georgia" panose="02040502050405020303"/>
            </a:endParaRPr>
          </a:p>
          <a:p>
            <a:pPr marL="647700" lvl="2" indent="-285750"/>
            <a:r>
              <a:rPr lang="en-GB" altLang="en-GB" sz="1200" noProof="1">
                <a:solidFill>
                  <a:srgbClr val="000000"/>
                </a:solidFill>
                <a:latin typeface="Georgia" panose="02040502050405020303"/>
              </a:rPr>
              <a:t>To explore the proximities of launch sites, calculations of distances between points can be made using the Lat and Long values.</a:t>
            </a:r>
            <a:endParaRPr lang="en-GB" altLang="en-GB" sz="1200" noProof="1">
              <a:solidFill>
                <a:srgbClr val="000000"/>
              </a:solidFill>
              <a:latin typeface="Georgia" panose="02040502050405020303"/>
            </a:endParaRPr>
          </a:p>
          <a:p>
            <a:pPr marL="647700" lvl="2" indent="-285750"/>
            <a:r>
              <a:rPr lang="en-GB" altLang="en-GB" sz="1200" noProof="1">
                <a:solidFill>
                  <a:srgbClr val="000000"/>
                </a:solidFill>
                <a:latin typeface="Georgia" panose="02040502050405020303"/>
              </a:rPr>
              <a:t>After marking a point using the Lat and Long values, create a folium.Marker object to show the distance.</a:t>
            </a:r>
            <a:endParaRPr lang="en-GB" altLang="en-GB" sz="1200" noProof="1">
              <a:solidFill>
                <a:srgbClr val="000000"/>
              </a:solidFill>
              <a:latin typeface="Georgia" panose="02040502050405020303"/>
            </a:endParaRPr>
          </a:p>
          <a:p>
            <a:pPr marL="647700" lvl="2" indent="-285750"/>
            <a:r>
              <a:rPr lang="en-GB" altLang="en-GB" sz="1200" noProof="1">
                <a:solidFill>
                  <a:srgbClr val="000000"/>
                </a:solidFill>
                <a:latin typeface="Georgia" panose="02040502050405020303"/>
              </a:rPr>
              <a:t>To display the distance line between two points, draw a folium.PolyLine and add this to the map.</a:t>
            </a:r>
            <a:endParaRPr lang="en-GB" altLang="en-GB" sz="1200" noProof="1">
              <a:solidFill>
                <a:srgbClr val="000000"/>
              </a:solidFill>
              <a:latin typeface="Georgia" panose="02040502050405020303"/>
            </a:endParaRPr>
          </a:p>
          <a:p>
            <a:endParaRPr lang="en-GB" altLang="en-GB" noProof="1">
              <a:solidFill>
                <a:srgbClr val="000000"/>
              </a:solidFill>
              <a:latin typeface="Georgia" panose="02040502050405020303"/>
            </a:endParaRPr>
          </a:p>
        </p:txBody>
      </p:sp>
      <p:sp>
        <p:nvSpPr>
          <p:cNvPr id="4" name="TextBox 3"/>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panose="02040502050405020303"/>
              </a:rPr>
              <a:t>GitHub Link</a:t>
            </a:r>
            <a:endParaRPr lang="en-GB" altLang="en-GB" sz="1000" dirty="0">
              <a:solidFill>
                <a:srgbClr val="000000"/>
              </a:solidFill>
              <a:latin typeface="Georgia" panose="020405020504050203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panose="02040502050405020303"/>
              </a:rPr>
              <a:t>Interactive dashboard – plotly dash</a:t>
            </a:r>
            <a:endParaRPr lang="en-US" noProof="1">
              <a:solidFill>
                <a:srgbClr val="000000"/>
              </a:solidFill>
              <a:latin typeface="Georgia" panose="02040502050405020303"/>
            </a:endParaRPr>
          </a:p>
        </p:txBody>
      </p:sp>
      <p:sp>
        <p:nvSpPr>
          <p:cNvPr id="3" name="Text Placeholder 2"/>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panose="02040502050405020303"/>
              </a:rPr>
              <a:t>The following plots were added to a Plotly Dash dashboard to have an interactive visualisation of the data:</a:t>
            </a:r>
            <a:endParaRPr lang="en-GB" altLang="en-GB" sz="1600" noProof="1">
              <a:solidFill>
                <a:srgbClr val="000000"/>
              </a:solidFill>
              <a:latin typeface="Georgia" panose="02040502050405020303"/>
            </a:endParaRPr>
          </a:p>
          <a:p>
            <a:endParaRPr lang="en-GB" altLang="en-GB" noProof="1">
              <a:solidFill>
                <a:srgbClr val="000000"/>
              </a:solidFill>
              <a:latin typeface="Georgia" panose="02040502050405020303"/>
            </a:endParaRPr>
          </a:p>
          <a:p>
            <a:pPr marL="457200" indent="-457200">
              <a:buFont typeface="+mj-lt"/>
              <a:buAutoNum type="arabicPeriod"/>
            </a:pPr>
            <a:r>
              <a:rPr lang="en-GB" altLang="en-GB" noProof="1">
                <a:solidFill>
                  <a:srgbClr val="000000"/>
                </a:solidFill>
                <a:latin typeface="Georgia" panose="02040502050405020303"/>
              </a:rPr>
              <a:t>Pie chart (px.pie()) showing the total successful launches per site </a:t>
            </a:r>
            <a:endParaRPr lang="en-GB" altLang="en-GB" noProof="1">
              <a:solidFill>
                <a:srgbClr val="000000"/>
              </a:solidFill>
              <a:latin typeface="Georgia" panose="02040502050405020303"/>
            </a:endParaRPr>
          </a:p>
          <a:p>
            <a:pPr marL="520700" lvl="1" indent="-342900">
              <a:buFont typeface="Arial" panose="020B0604020202020204" pitchFamily="34" charset="0"/>
              <a:buChar char="•"/>
            </a:pPr>
            <a:r>
              <a:rPr lang="en-GB" altLang="en-GB" noProof="1">
                <a:solidFill>
                  <a:srgbClr val="000000"/>
                </a:solidFill>
                <a:latin typeface="Georgia" panose="02040502050405020303"/>
              </a:rPr>
              <a:t>This makes it clear to see which sites are most successful</a:t>
            </a:r>
            <a:endParaRPr lang="en-GB" altLang="en-GB" noProof="1">
              <a:solidFill>
                <a:srgbClr val="000000"/>
              </a:solidFill>
              <a:latin typeface="Georgia" panose="02040502050405020303"/>
            </a:endParaRPr>
          </a:p>
          <a:p>
            <a:pPr marL="520700" lvl="1" indent="-342900">
              <a:buFont typeface="Arial" panose="020B0604020202020204" pitchFamily="34" charset="0"/>
              <a:buChar char="•"/>
            </a:pPr>
            <a:r>
              <a:rPr lang="en-GB" altLang="en-GB" noProof="1">
                <a:solidFill>
                  <a:srgbClr val="000000"/>
                </a:solidFill>
                <a:latin typeface="Georgia" panose="02040502050405020303"/>
              </a:rPr>
              <a:t>The chart could also be filtered (using a </a:t>
            </a:r>
            <a:r>
              <a:rPr lang="en-GB" altLang="en-GB" sz="2000" noProof="1">
                <a:solidFill>
                  <a:srgbClr val="000000"/>
                </a:solidFill>
                <a:latin typeface="Georgia" panose="02040502050405020303"/>
              </a:rPr>
              <a:t>dcc.Dropdown()</a:t>
            </a:r>
            <a:r>
              <a:rPr lang="en-GB" altLang="en-GB" noProof="1">
                <a:solidFill>
                  <a:srgbClr val="000000"/>
                </a:solidFill>
                <a:latin typeface="Georgia" panose="02040502050405020303"/>
              </a:rPr>
              <a:t> object) to see the success/failure ratio for an individual site</a:t>
            </a:r>
            <a:endParaRPr lang="en-GB" altLang="en-GB" noProof="1">
              <a:solidFill>
                <a:srgbClr val="000000"/>
              </a:solidFill>
              <a:latin typeface="Georgia" panose="02040502050405020303"/>
            </a:endParaRPr>
          </a:p>
          <a:p>
            <a:pPr marL="520700" lvl="1" indent="-342900">
              <a:buFont typeface="Arial" panose="020B0604020202020204" pitchFamily="34" charset="0"/>
              <a:buChar char="•"/>
            </a:pPr>
            <a:endParaRPr lang="en-GB" altLang="en-GB" noProof="1">
              <a:solidFill>
                <a:srgbClr val="000000"/>
              </a:solidFill>
              <a:latin typeface="Georgia" panose="02040502050405020303"/>
            </a:endParaRPr>
          </a:p>
          <a:p>
            <a:pPr marL="457200" indent="-457200">
              <a:buFont typeface="+mj-lt"/>
              <a:buAutoNum type="arabicPeriod"/>
            </a:pPr>
            <a:r>
              <a:rPr lang="en-GB" altLang="en-GB" noProof="1">
                <a:solidFill>
                  <a:srgbClr val="000000"/>
                </a:solidFill>
                <a:latin typeface="Georgia" panose="02040502050405020303"/>
              </a:rPr>
              <a:t>Scatter graph (px.scatter()) to show the correlation between outcome (success or not) and payload mass (kg)</a:t>
            </a:r>
            <a:endParaRPr lang="en-GB" altLang="en-GB" noProof="1">
              <a:solidFill>
                <a:srgbClr val="000000"/>
              </a:solidFill>
              <a:latin typeface="Georgia" panose="02040502050405020303"/>
            </a:endParaRPr>
          </a:p>
          <a:p>
            <a:pPr marL="520700" lvl="1" indent="-342900">
              <a:buFont typeface="Arial" panose="020B0604020202020204" pitchFamily="34" charset="0"/>
              <a:buChar char="•"/>
            </a:pPr>
            <a:r>
              <a:rPr lang="en-GB" altLang="en-GB" noProof="1">
                <a:solidFill>
                  <a:srgbClr val="000000"/>
                </a:solidFill>
                <a:latin typeface="Georgia" panose="02040502050405020303"/>
              </a:rPr>
              <a:t>This could be filtered (using a </a:t>
            </a:r>
            <a:r>
              <a:rPr lang="en-GB" altLang="en-GB" sz="2000" noProof="1">
                <a:solidFill>
                  <a:srgbClr val="000000"/>
                </a:solidFill>
                <a:latin typeface="Georgia" panose="02040502050405020303"/>
              </a:rPr>
              <a:t>RangeSlider()</a:t>
            </a:r>
            <a:r>
              <a:rPr lang="en-GB" altLang="en-GB" noProof="1">
                <a:solidFill>
                  <a:srgbClr val="000000"/>
                </a:solidFill>
                <a:latin typeface="Georgia" panose="02040502050405020303"/>
              </a:rPr>
              <a:t> object) by ranges of payload masses</a:t>
            </a:r>
            <a:endParaRPr lang="en-GB" altLang="en-GB" noProof="1">
              <a:solidFill>
                <a:srgbClr val="000000"/>
              </a:solidFill>
              <a:latin typeface="Georgia" panose="02040502050405020303"/>
            </a:endParaRPr>
          </a:p>
          <a:p>
            <a:pPr marL="520700" lvl="1" indent="-342900">
              <a:buFont typeface="Arial" panose="020B0604020202020204" pitchFamily="34" charset="0"/>
              <a:buChar char="•"/>
            </a:pPr>
            <a:r>
              <a:rPr lang="en-GB" altLang="en-GB" noProof="1">
                <a:solidFill>
                  <a:srgbClr val="000000"/>
                </a:solidFill>
                <a:latin typeface="Georgia" panose="02040502050405020303"/>
              </a:rPr>
              <a:t>It could also be filtered by booster version</a:t>
            </a:r>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p:txBody>
      </p:sp>
      <p:sp>
        <p:nvSpPr>
          <p:cNvPr id="4" name="TextBox 3"/>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panose="02040502050405020303"/>
              </a:rPr>
              <a:t>GitHub Link</a:t>
            </a:r>
            <a:endParaRPr lang="en-GB" altLang="en-GB" sz="1000" dirty="0">
              <a:solidFill>
                <a:srgbClr val="000000"/>
              </a:solidFill>
              <a:latin typeface="Georgia" panose="020405020504050203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p:nvPr/>
        </p:nvSpPr>
        <p:spPr>
          <a:xfrm>
            <a:off x="404813" y="1447801"/>
            <a:ext cx="11406187" cy="696462"/>
          </a:xfrm>
          <a:prstGeom prst="rect">
            <a:avLst/>
          </a:prstGeom>
        </p:spPr>
        <p:txBody>
          <a:bodyPr vert="horz" lIns="0" tIns="0" rIns="0" bIns="0" numCol="1" rtlCol="0" anchor="t">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dirty="0">
                <a:solidFill>
                  <a:srgbClr val="000000"/>
                </a:solidFill>
                <a:latin typeface="Georgia" panose="02040502050405020303"/>
              </a:rPr>
              <a:t>The following steps were taking to develop, evaluate, and find the best performing classification model:</a:t>
            </a:r>
            <a:endParaRPr lang="en-US" dirty="0">
              <a:solidFill>
                <a:srgbClr val="000000"/>
              </a:solidFill>
              <a:latin typeface="Georgia" panose="02040502050405020303"/>
            </a:endParaRPr>
          </a:p>
        </p:txBody>
      </p:sp>
      <p:sp>
        <p:nvSpPr>
          <p:cNvPr id="3"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panose="02040502050405020303"/>
              </a:rPr>
              <a:t>Predictive Analysis - Classification</a:t>
            </a:r>
            <a:endParaRPr lang="en-US">
              <a:solidFill>
                <a:srgbClr val="000000"/>
              </a:solidFill>
              <a:latin typeface="Georgia" panose="02040502050405020303"/>
            </a:endParaRPr>
          </a:p>
        </p:txBody>
      </p:sp>
      <p:sp>
        <p:nvSpPr>
          <p:cNvPr id="4" name="TextBox 3"/>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panose="02040502050405020303"/>
              </a:rPr>
              <a:t>GitHub Link</a:t>
            </a:r>
            <a:endParaRPr lang="en-GB" altLang="en-GB" sz="1000" dirty="0">
              <a:solidFill>
                <a:srgbClr val="000000"/>
              </a:solidFill>
              <a:latin typeface="Georgia" panose="02040502050405020303"/>
            </a:endParaRPr>
          </a:p>
        </p:txBody>
      </p:sp>
      <p:sp>
        <p:nvSpPr>
          <p:cNvPr id="5" name="Text Placeholder 5"/>
          <p:cNvSpPr txBox="1"/>
          <p:nvPr/>
        </p:nvSpPr>
        <p:spPr>
          <a:xfrm>
            <a:off x="404813" y="2085331"/>
            <a:ext cx="3456432" cy="699646"/>
          </a:xfrm>
          <a:prstGeom prst="rect">
            <a:avLst/>
          </a:prstGeom>
        </p:spPr>
        <p:txBody>
          <a:bodyPr lIns="91440" tIns="45720" rIns="91440" bIns="45720" numCol="1"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panose="02040502050405020303"/>
              </a:rPr>
              <a:t>Model Development</a:t>
            </a:r>
            <a:endParaRPr lang="en-GB" altLang="en-GB" dirty="0">
              <a:solidFill>
                <a:srgbClr val="000000"/>
              </a:solidFill>
              <a:latin typeface="Georgia" panose="02040502050405020303"/>
            </a:endParaRPr>
          </a:p>
        </p:txBody>
      </p:sp>
      <p:sp>
        <p:nvSpPr>
          <p:cNvPr id="6" name="Text Placeholder 4"/>
          <p:cNvSpPr txBox="1"/>
          <p:nvPr/>
        </p:nvSpPr>
        <p:spPr>
          <a:xfrm>
            <a:off x="404812" y="2833358"/>
            <a:ext cx="3314923" cy="3403953"/>
          </a:xfrm>
          <a:prstGeom prst="rect">
            <a:avLst/>
          </a:prstGeom>
        </p:spPr>
        <p:txBody>
          <a:bodyPr vert="horz" lIns="0" tIns="0" rIns="0" bIns="0" numCol="1" rtlCol="0" anchor="t">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ltLang="en-GB" sz="1400" noProof="1">
                <a:latin typeface="Georgia" panose="02040502050405020303"/>
              </a:rPr>
              <a:t>To prepare the dataset for model development:</a:t>
            </a:r>
            <a:endParaRPr lang="en-GB" altLang="en-GB" sz="1400" noProof="1">
              <a:latin typeface="Georgia" panose="02040502050405020303"/>
            </a:endParaRPr>
          </a:p>
          <a:p>
            <a:pPr marL="285750" indent="-285750">
              <a:buFont typeface="Arial" panose="020B0604020202020204" pitchFamily="34" charset="0"/>
              <a:buChar char="•"/>
            </a:pPr>
            <a:endParaRPr lang="en-GB" altLang="en-GB" sz="1400" noProof="1">
              <a:latin typeface="Georgia" panose="02040502050405020303"/>
            </a:endParaRPr>
          </a:p>
          <a:p>
            <a:pPr marL="463550" lvl="1" indent="-285750">
              <a:buFont typeface="Arial" panose="020B0604020202020204" pitchFamily="34" charset="0"/>
              <a:buChar char="•"/>
            </a:pPr>
            <a:r>
              <a:rPr lang="en-GB" altLang="en-GB" sz="1200" noProof="1">
                <a:latin typeface="Georgia" panose="02040502050405020303"/>
              </a:rPr>
              <a:t>Load dataset		</a:t>
            </a:r>
            <a:endParaRPr lang="en-GB" altLang="en-GB" sz="1200" noProof="1">
              <a:latin typeface="Georgia" panose="02040502050405020303"/>
            </a:endParaRPr>
          </a:p>
          <a:p>
            <a:pPr marL="463550" lvl="1" indent="-285750">
              <a:buFont typeface="Arial" panose="020B0604020202020204" pitchFamily="34" charset="0"/>
              <a:buChar char="•"/>
            </a:pPr>
            <a:r>
              <a:rPr lang="en-GB" altLang="en-GB" sz="1200" noProof="1">
                <a:latin typeface="Georgia" panose="02040502050405020303"/>
              </a:rPr>
              <a:t>Perform necessary data transformations (standardise and pre-process)</a:t>
            </a:r>
            <a:endParaRPr lang="en-GB" altLang="en-GB" sz="1200" noProof="1">
              <a:latin typeface="Georgia" panose="02040502050405020303"/>
            </a:endParaRPr>
          </a:p>
          <a:p>
            <a:pPr marL="463550" lvl="1" indent="-285750">
              <a:buFont typeface="Arial" panose="020B0604020202020204" pitchFamily="34" charset="0"/>
              <a:buChar char="•"/>
            </a:pPr>
            <a:r>
              <a:rPr lang="en-GB" altLang="en-GB" sz="1200" noProof="1">
                <a:latin typeface="Georgia" panose="02040502050405020303"/>
              </a:rPr>
              <a:t>Split data into training and test data sets, using</a:t>
            </a:r>
            <a:r>
              <a:rPr lang="en-GB" altLang="en-GB" sz="1200" noProof="1">
                <a:solidFill>
                  <a:schemeClr val="accent4"/>
                </a:solidFill>
                <a:latin typeface="Georgia" panose="02040502050405020303"/>
              </a:rPr>
              <a:t> </a:t>
            </a:r>
            <a:r>
              <a:rPr lang="en-GB" altLang="en-GB" sz="1200" noProof="1">
                <a:solidFill>
                  <a:schemeClr val="accent4"/>
                </a:solidFill>
                <a:effectLst/>
                <a:latin typeface="Georgia" panose="02040502050405020303"/>
              </a:rPr>
              <a:t>train_test_split</a:t>
            </a:r>
            <a:r>
              <a:rPr lang="en-GB" altLang="en-GB" sz="1200" noProof="1">
                <a:solidFill>
                  <a:schemeClr val="accent4"/>
                </a:solidFill>
                <a:latin typeface="Georgia" panose="02040502050405020303"/>
              </a:rPr>
              <a:t>()</a:t>
            </a:r>
            <a:endParaRPr lang="en-GB" altLang="en-GB" sz="1200" noProof="1">
              <a:solidFill>
                <a:schemeClr val="accent4"/>
              </a:solidFill>
              <a:latin typeface="Georgia" panose="02040502050405020303"/>
            </a:endParaRPr>
          </a:p>
          <a:p>
            <a:pPr marL="463550" lvl="1" indent="-285750">
              <a:buFont typeface="Arial" panose="020B0604020202020204" pitchFamily="34" charset="0"/>
              <a:buChar char="•"/>
            </a:pPr>
            <a:r>
              <a:rPr lang="en-GB" altLang="en-GB" sz="1200" noProof="1">
                <a:latin typeface="Georgia" panose="02040502050405020303"/>
              </a:rPr>
              <a:t>Decide which type of machine learning algorithms are most appropriate</a:t>
            </a:r>
            <a:endParaRPr lang="en-GB" altLang="en-GB" sz="1200" noProof="1">
              <a:latin typeface="Georgia" panose="02040502050405020303"/>
            </a:endParaRPr>
          </a:p>
          <a:p>
            <a:pPr marL="463550" lvl="1" indent="-285750">
              <a:buFont typeface="Arial" panose="020B0604020202020204" pitchFamily="34" charset="0"/>
              <a:buChar char="•"/>
            </a:pPr>
            <a:endParaRPr lang="en-GB" altLang="en-GB" sz="1200" noProof="1">
              <a:latin typeface="Georgia" panose="02040502050405020303"/>
            </a:endParaRPr>
          </a:p>
          <a:p>
            <a:pPr marL="285750" indent="-285750">
              <a:buFont typeface="Arial" panose="020B0604020202020204" pitchFamily="34" charset="0"/>
              <a:buChar char="•"/>
            </a:pPr>
            <a:r>
              <a:rPr lang="en-GB" altLang="en-GB" sz="1400" noProof="1">
                <a:latin typeface="Georgia" panose="02040502050405020303"/>
              </a:rPr>
              <a:t>For each chosen algorithm:</a:t>
            </a:r>
            <a:endParaRPr lang="en-GB" altLang="en-GB" sz="1400" noProof="1">
              <a:latin typeface="Georgia" panose="02040502050405020303"/>
            </a:endParaRPr>
          </a:p>
          <a:p>
            <a:pPr marL="463550" lvl="1" indent="-285750">
              <a:buFont typeface="Arial" panose="020B0604020202020204" pitchFamily="34" charset="0"/>
              <a:buChar char="•"/>
            </a:pPr>
            <a:r>
              <a:rPr lang="en-GB" altLang="en-GB" sz="1200" noProof="1">
                <a:latin typeface="Georgia" panose="02040502050405020303"/>
              </a:rPr>
              <a:t>Create a</a:t>
            </a:r>
            <a:r>
              <a:rPr lang="en-GB" altLang="en-GB" sz="1200" noProof="1">
                <a:solidFill>
                  <a:schemeClr val="accent4"/>
                </a:solidFill>
                <a:latin typeface="Georgia" panose="02040502050405020303"/>
              </a:rPr>
              <a:t> GridSearchCV</a:t>
            </a:r>
            <a:r>
              <a:rPr lang="en-GB" altLang="en-GB" sz="1200" noProof="1">
                <a:latin typeface="Georgia" panose="02040502050405020303"/>
              </a:rPr>
              <a:t> object and a dictionary of parameters</a:t>
            </a:r>
            <a:endParaRPr lang="en-GB" altLang="en-GB" sz="1200" noProof="1">
              <a:latin typeface="Georgia" panose="02040502050405020303"/>
            </a:endParaRPr>
          </a:p>
          <a:p>
            <a:pPr marL="463550" lvl="1" indent="-285750">
              <a:buFont typeface="Arial" panose="020B0604020202020204" pitchFamily="34" charset="0"/>
              <a:buChar char="•"/>
            </a:pPr>
            <a:r>
              <a:rPr lang="en-GB" altLang="en-GB" sz="1200" noProof="1">
                <a:latin typeface="Georgia" panose="02040502050405020303"/>
              </a:rPr>
              <a:t>Fit the object to the parameters</a:t>
            </a:r>
            <a:endParaRPr lang="en-GB" altLang="en-GB" sz="1200" noProof="1">
              <a:latin typeface="Georgia" panose="02040502050405020303"/>
            </a:endParaRPr>
          </a:p>
          <a:p>
            <a:pPr marL="463550" lvl="1" indent="-285750">
              <a:buFont typeface="Arial" panose="020B0604020202020204" pitchFamily="34" charset="0"/>
              <a:buChar char="•"/>
            </a:pPr>
            <a:r>
              <a:rPr lang="en-GB" altLang="en-GB" sz="1200" noProof="1">
                <a:latin typeface="Georgia" panose="02040502050405020303"/>
              </a:rPr>
              <a:t>Use the training data set to train the model</a:t>
            </a:r>
            <a:endParaRPr lang="en-GB" altLang="en-GB" sz="1200" noProof="1">
              <a:latin typeface="Georgia" panose="02040502050405020303"/>
            </a:endParaRPr>
          </a:p>
        </p:txBody>
      </p:sp>
      <p:sp>
        <p:nvSpPr>
          <p:cNvPr id="7" name="Text Placeholder 7"/>
          <p:cNvSpPr txBox="1"/>
          <p:nvPr/>
        </p:nvSpPr>
        <p:spPr>
          <a:xfrm>
            <a:off x="4371046" y="2121171"/>
            <a:ext cx="2552253" cy="627966"/>
          </a:xfrm>
          <a:prstGeom prst="rect">
            <a:avLst/>
          </a:prstGeom>
        </p:spPr>
        <p:txBody>
          <a:bodyPr lIns="91440" tIns="45720" rIns="91440" bIns="45720" numCol="1"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panose="02040502050405020303"/>
              </a:rPr>
              <a:t>Model Evaluation</a:t>
            </a:r>
            <a:endParaRPr lang="en-GB" altLang="en-GB" dirty="0">
              <a:solidFill>
                <a:srgbClr val="000000"/>
              </a:solidFill>
              <a:latin typeface="Georgia" panose="02040502050405020303"/>
            </a:endParaRPr>
          </a:p>
        </p:txBody>
      </p:sp>
      <p:sp>
        <p:nvSpPr>
          <p:cNvPr id="8" name="Text Placeholder 6"/>
          <p:cNvSpPr txBox="1"/>
          <p:nvPr/>
        </p:nvSpPr>
        <p:spPr>
          <a:xfrm>
            <a:off x="4371047" y="2783346"/>
            <a:ext cx="3959707" cy="3453965"/>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ltLang="en-GB" sz="1600" noProof="1">
                <a:latin typeface="Georgia" panose="02040502050405020303"/>
              </a:rPr>
              <a:t>For each chosen algorithm:</a:t>
            </a:r>
            <a:endParaRPr lang="en-GB" altLang="en-GB" sz="1600" noProof="1">
              <a:latin typeface="Georgia" panose="02040502050405020303"/>
            </a:endParaRPr>
          </a:p>
          <a:p>
            <a:pPr marL="285750" indent="-285750">
              <a:buFont typeface="Arial" panose="020B0604020202020204" pitchFamily="34" charset="0"/>
              <a:buChar char="•"/>
            </a:pPr>
            <a:endParaRPr lang="en-GB" altLang="en-GB" sz="1600" noProof="1">
              <a:latin typeface="Georgia" panose="02040502050405020303"/>
            </a:endParaRPr>
          </a:p>
          <a:p>
            <a:pPr marL="463550" lvl="1" indent="-285750">
              <a:buFont typeface="Arial" panose="020B0604020202020204" pitchFamily="34" charset="0"/>
              <a:buChar char="•"/>
            </a:pPr>
            <a:r>
              <a:rPr lang="en-GB" altLang="en-GB" sz="1400" noProof="1">
                <a:latin typeface="Georgia" panose="02040502050405020303"/>
              </a:rPr>
              <a:t>Using the output GridSearchCV object:</a:t>
            </a:r>
            <a:endParaRPr lang="en-GB" altLang="en-GB" sz="1400" noProof="1">
              <a:latin typeface="Georgia" panose="02040502050405020303"/>
            </a:endParaRPr>
          </a:p>
          <a:p>
            <a:pPr marL="463550" lvl="1" indent="-285750">
              <a:buFont typeface="Arial" panose="020B0604020202020204" pitchFamily="34" charset="0"/>
              <a:buChar char="•"/>
            </a:pPr>
            <a:endParaRPr lang="en-GB" altLang="en-GB" sz="1400" noProof="1">
              <a:latin typeface="Georgia" panose="02040502050405020303"/>
            </a:endParaRPr>
          </a:p>
          <a:p>
            <a:pPr marL="647700" lvl="2" indent="-285750">
              <a:buFont typeface="Arial" panose="020B0604020202020204"/>
              <a:buChar char="•"/>
            </a:pPr>
            <a:r>
              <a:rPr lang="en-GB" altLang="en-GB" sz="1050" noProof="1">
                <a:latin typeface="Georgia" panose="02040502050405020303"/>
              </a:rPr>
              <a:t>   Check the tuned hyperparameters (best_params_)</a:t>
            </a:r>
            <a:endParaRPr lang="en-GB" altLang="en-GB" sz="1050" noProof="1">
              <a:latin typeface="Georgia" panose="02040502050405020303"/>
            </a:endParaRPr>
          </a:p>
          <a:p>
            <a:pPr marL="647700" lvl="2" indent="-285750">
              <a:buFont typeface="Arial" panose="020B0604020202020204"/>
              <a:buChar char="•"/>
            </a:pPr>
            <a:endParaRPr lang="en-GB" altLang="en-GB" sz="1050" noProof="1">
              <a:latin typeface="Georgia" panose="02040502050405020303"/>
            </a:endParaRPr>
          </a:p>
          <a:p>
            <a:pPr marL="647700" lvl="2" indent="-285750">
              <a:buFont typeface="Arial" panose="020B0604020202020204"/>
              <a:buChar char="•"/>
            </a:pPr>
            <a:r>
              <a:rPr lang="en-GB" altLang="en-GB" sz="1050" noProof="1">
                <a:latin typeface="Georgia" panose="02040502050405020303"/>
              </a:rPr>
              <a:t>   Check the accuracy (score and best_score_)</a:t>
            </a:r>
            <a:endParaRPr lang="en-GB" altLang="en-GB" sz="1050" noProof="1">
              <a:latin typeface="Georgia" panose="02040502050405020303"/>
            </a:endParaRPr>
          </a:p>
          <a:p>
            <a:pPr marL="647700" lvl="2" indent="-285750">
              <a:buFont typeface="Arial" panose="020B0604020202020204"/>
              <a:buChar char="•"/>
            </a:pPr>
            <a:endParaRPr lang="en-GB" altLang="en-GB" sz="1050" noProof="1">
              <a:latin typeface="Georgia" panose="02040502050405020303"/>
            </a:endParaRPr>
          </a:p>
          <a:p>
            <a:pPr marL="463550" lvl="1" indent="-285750">
              <a:buFont typeface="Arial" panose="020B0604020202020204" pitchFamily="34" charset="0"/>
              <a:buChar char="•"/>
            </a:pPr>
            <a:r>
              <a:rPr lang="en-GB" altLang="en-GB" sz="1400" noProof="1">
                <a:latin typeface="Georgia" panose="02040502050405020303"/>
              </a:rPr>
              <a:t>Plot and examine the Confusion Matrix</a:t>
            </a:r>
            <a:endParaRPr lang="en-GB" altLang="en-GB" sz="1400" noProof="1">
              <a:latin typeface="Georgia" panose="02040502050405020303"/>
            </a:endParaRPr>
          </a:p>
          <a:p>
            <a:endParaRPr lang="en-GB" altLang="en-GB" sz="1600" noProof="1">
              <a:latin typeface="Georgia" panose="02040502050405020303"/>
            </a:endParaRPr>
          </a:p>
        </p:txBody>
      </p:sp>
      <p:sp>
        <p:nvSpPr>
          <p:cNvPr id="9" name="Text Placeholder 9"/>
          <p:cNvSpPr txBox="1"/>
          <p:nvPr/>
        </p:nvSpPr>
        <p:spPr>
          <a:xfrm>
            <a:off x="8330755" y="2074444"/>
            <a:ext cx="3456432" cy="721421"/>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dirty="0">
                <a:solidFill>
                  <a:srgbClr val="000000"/>
                </a:solidFill>
                <a:latin typeface="Georgia" panose="02040502050405020303"/>
              </a:rPr>
              <a:t>Finding the Best Classification Model</a:t>
            </a:r>
            <a:endParaRPr lang="en-GB" altLang="en-GB" dirty="0">
              <a:solidFill>
                <a:srgbClr val="000000"/>
              </a:solidFill>
              <a:latin typeface="Georgia" panose="02040502050405020303"/>
            </a:endParaRPr>
          </a:p>
        </p:txBody>
      </p:sp>
      <p:sp>
        <p:nvSpPr>
          <p:cNvPr id="10" name="Text Placeholder 8"/>
          <p:cNvSpPr txBox="1"/>
          <p:nvPr/>
        </p:nvSpPr>
        <p:spPr>
          <a:xfrm>
            <a:off x="8330755" y="2799668"/>
            <a:ext cx="3093837" cy="3437644"/>
          </a:xfrm>
          <a:prstGeom prst="rect">
            <a:avLst/>
          </a:prstGeom>
        </p:spPr>
        <p:txBody>
          <a:bodyPr lIns="91440" tIns="45720" rIns="91440" bIns="45720" numCol="1" anchor="t"/>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altLang="en-GB" sz="1400">
                <a:solidFill>
                  <a:schemeClr val="bg1"/>
                </a:solidFill>
                <a:latin typeface="Georgia" panose="02040502050405020303"/>
              </a:rPr>
              <a:t>Review the accuracy scores for all chosen algorithms</a:t>
            </a:r>
            <a:endParaRPr lang="en-GB" altLang="en-GB" sz="1400">
              <a:solidFill>
                <a:schemeClr val="bg1"/>
              </a:solidFill>
              <a:latin typeface="Georgia" panose="02040502050405020303"/>
            </a:endParaRPr>
          </a:p>
          <a:p>
            <a:pPr marL="342900" indent="-342900">
              <a:buFont typeface="Arial" panose="020B0604020202020204" pitchFamily="34" charset="0"/>
              <a:buChar char="•"/>
            </a:pPr>
            <a:r>
              <a:rPr lang="en-GB" altLang="en-GB" sz="1400">
                <a:solidFill>
                  <a:schemeClr val="bg1"/>
                </a:solidFill>
                <a:latin typeface="Georgia" panose="02040502050405020303"/>
              </a:rPr>
              <a:t>The model with the highest accuracy score is determined as the best performing model</a:t>
            </a:r>
            <a:endParaRPr lang="en-GB" altLang="en-GB" sz="1800">
              <a:solidFill>
                <a:schemeClr val="bg1"/>
              </a:solidFill>
              <a:latin typeface="Georgia" panose="02040502050405020303"/>
            </a:endParaRPr>
          </a:p>
        </p:txBody>
      </p:sp>
      <p:sp>
        <p:nvSpPr>
          <p:cNvPr id="11" name="Arrow: Right 10"/>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
        <p:nvSpPr>
          <p:cNvPr id="12" name="Arrow: Right 11"/>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grpSp>
        <p:nvGrpSpPr>
          <p:cNvPr id="13" name="Group 12"/>
          <p:cNvGrpSpPr/>
          <p:nvPr/>
        </p:nvGrpSpPr>
        <p:grpSpPr>
          <a:xfrm>
            <a:off x="6610873" y="2168395"/>
            <a:ext cx="493688" cy="533525"/>
            <a:chOff x="6610883" y="2168392"/>
            <a:chExt cx="627520" cy="678153"/>
          </a:xfrm>
        </p:grpSpPr>
        <p:sp>
          <p:nvSpPr>
            <p:cNvPr id="18" name="Freeform: Shape 17"/>
            <p:cNvSpPr/>
            <p:nvPr/>
          </p:nvSpPr>
          <p:spPr>
            <a:xfrm>
              <a:off x="6973645" y="2234580"/>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9" name="Freeform: Shape 18"/>
            <p:cNvSpPr/>
            <p:nvPr/>
          </p:nvSpPr>
          <p:spPr>
            <a:xfrm>
              <a:off x="6610883" y="2266304"/>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0" name="Freeform: Shape 19"/>
            <p:cNvSpPr/>
            <p:nvPr/>
          </p:nvSpPr>
          <p:spPr>
            <a:xfrm>
              <a:off x="6798224" y="2682103"/>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1" name="Freeform: Shape 20"/>
            <p:cNvSpPr/>
            <p:nvPr/>
          </p:nvSpPr>
          <p:spPr>
            <a:xfrm>
              <a:off x="6624041" y="2597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2" name="Freeform: Shape 21"/>
            <p:cNvSpPr/>
            <p:nvPr/>
          </p:nvSpPr>
          <p:spPr>
            <a:xfrm>
              <a:off x="7086003" y="253215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23" name="Freeform: Shape 22"/>
            <p:cNvSpPr/>
            <p:nvPr/>
          </p:nvSpPr>
          <p:spPr>
            <a:xfrm>
              <a:off x="6802634" y="216839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grpSp>
      <p:sp>
        <p:nvSpPr>
          <p:cNvPr id="14" name="Graphic 31" descr="Trophy with solid fill"/>
          <p:cNvSpPr/>
          <p:nvPr/>
        </p:nvSpPr>
        <p:spPr>
          <a:xfrm>
            <a:off x="11524880" y="2161783"/>
            <a:ext cx="56974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sz="2400">
                <a:solidFill>
                  <a:srgbClr val="000000"/>
                </a:solidFill>
                <a:latin typeface="Georgia" panose="02040502050405020303"/>
              </a:rPr>
              <a:t>1</a:t>
            </a:r>
            <a:endParaRPr lang="en-GB" altLang="en-GB" sz="2400">
              <a:solidFill>
                <a:srgbClr val="000000"/>
              </a:solidFill>
              <a:latin typeface="Georgia" panose="02040502050405020303"/>
            </a:endParaRPr>
          </a:p>
        </p:txBody>
      </p:sp>
      <p:grpSp>
        <p:nvGrpSpPr>
          <p:cNvPr id="15" name="Graphic 34" descr="Gears with solid fill"/>
          <p:cNvGrpSpPr/>
          <p:nvPr/>
        </p:nvGrpSpPr>
        <p:grpSpPr>
          <a:xfrm>
            <a:off x="2947416" y="2213176"/>
            <a:ext cx="414509" cy="532054"/>
            <a:chOff x="2947420" y="2213176"/>
            <a:chExt cx="621030" cy="751522"/>
          </a:xfrm>
          <a:solidFill>
            <a:schemeClr val="accent2"/>
          </a:solidFill>
        </p:grpSpPr>
        <p:sp>
          <p:nvSpPr>
            <p:cNvPr id="16" name="Freeform: Shape 15"/>
            <p:cNvSpPr/>
            <p:nvPr/>
          </p:nvSpPr>
          <p:spPr>
            <a:xfrm>
              <a:off x="3162686" y="221317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sp>
          <p:nvSpPr>
            <p:cNvPr id="17" name="Freeform: Shape 16"/>
            <p:cNvSpPr/>
            <p:nvPr/>
          </p:nvSpPr>
          <p:spPr>
            <a:xfrm>
              <a:off x="2947420" y="255988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lIns="91440" tIns="45720" rIns="91440" bIns="45720" numCol="1" rtlCol="0" anchor="ct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  Description automatically generated"/>
          <p:cNvPicPr>
            <a:picLocks noGrp="1" noChangeAspect="1"/>
          </p:cNvPicPr>
          <p:nvPr/>
        </p:nvPicPr>
        <p:blipFill>
          <a:blip r:embed="rId1"/>
          <a:srcRect t="7640" b="7640"/>
          <a:stretch>
            <a:fillRect/>
          </a:stretch>
        </p:blipFill>
        <p:spPr>
          <a:xfrm>
            <a:off x="5303839" y="118241"/>
            <a:ext cx="6783057" cy="6739759"/>
          </a:xfrm>
          <a:prstGeom prst="rect">
            <a:avLst/>
          </a:prstGeom>
          <a:solidFill>
            <a:schemeClr val="bg2">
              <a:lumMod val="90000"/>
            </a:schemeClr>
          </a:solidFill>
        </p:spPr>
      </p:pic>
      <p:sp>
        <p:nvSpPr>
          <p:cNvPr id="3" name="Title 1"/>
          <p:cNvSpPr>
            <a:spLocks noGrp="1"/>
          </p:cNvSpPr>
          <p:nvPr/>
        </p:nvSpPr>
        <p:spPr>
          <a:xfrm>
            <a:off x="624040" y="980728"/>
            <a:ext cx="4104382" cy="747897"/>
          </a:xfrm>
          <a:prstGeom prst="rect">
            <a:avLst/>
          </a:prstGeom>
          <a:solidFill>
            <a:schemeClr val="accent3">
              <a:lumMod val="20000"/>
              <a:lumOff val="80000"/>
            </a:schemeClr>
          </a:solidFill>
        </p:spPr>
        <p:txBody>
          <a:bodyPr vert="horz" wrap="square" lIns="36000" tIns="0" rIns="36000" bIns="0" numCol="1" rtlCol="0" anchor="b" anchorCtr="0">
            <a:spAutoFit/>
          </a:bodyPr>
          <a:lstStyle>
            <a:lvl1pPr marL="0" marR="0" indent="0" algn="l" defTabSz="914400" rtl="0" eaLnBrk="1" latinLnBrk="0" hangingPunct="1">
              <a:lnSpc>
                <a:spcPct val="90000"/>
              </a:lnSpc>
              <a:spcBef>
                <a:spcPct val="0"/>
              </a:spcBef>
              <a:spcAft>
                <a:spcPts val="0"/>
              </a:spcAft>
              <a:buClrTx/>
              <a:buSzTx/>
              <a:buFontTx/>
              <a:buNone/>
              <a:defRPr kumimoji="0" lang="en-US" sz="8000" b="1" i="0" u="none" strike="noStrike" kern="1200" cap="all" spc="0" normalizeH="0" baseline="0" noProof="0">
                <a:ln>
                  <a:noFill/>
                </a:ln>
                <a:solidFill>
                  <a:schemeClr val="bg1"/>
                </a:solidFill>
                <a:effectLst/>
                <a:uLnTx/>
                <a:uFillTx/>
                <a:latin typeface="+mn-lt"/>
                <a:ea typeface="+mj-ea"/>
                <a:cs typeface="+mj-cs"/>
              </a:defRPr>
            </a:lvl1pPr>
          </a:lstStyle>
          <a:p>
            <a:pPr algn="ctr"/>
            <a:r>
              <a:rPr lang="en-GB" altLang="en-GB" sz="5400">
                <a:solidFill>
                  <a:srgbClr val="000000"/>
                </a:solidFill>
              </a:rPr>
              <a:t>results</a:t>
            </a:r>
            <a:r>
              <a:rPr lang="en-GB" altLang="en-GB" sz="4400">
                <a:solidFill>
                  <a:srgbClr val="000000"/>
                </a:solidFill>
              </a:rPr>
              <a:t> </a:t>
            </a:r>
            <a:endParaRPr lang="en-US" sz="4400">
              <a:solidFill>
                <a:srgbClr val="000000"/>
              </a:solidFill>
            </a:endParaRPr>
          </a:p>
        </p:txBody>
      </p:sp>
      <p:sp>
        <p:nvSpPr>
          <p:cNvPr id="4" name="Rectangle: Diagonal Corners Snipped 3"/>
          <p:cNvSpPr/>
          <p:nvPr/>
        </p:nvSpPr>
        <p:spPr>
          <a:xfrm>
            <a:off x="226683" y="2476619"/>
            <a:ext cx="4899099" cy="952381"/>
          </a:xfrm>
          <a:prstGeom prst="snip2DiagRect">
            <a:avLst/>
          </a:prstGeom>
          <a:solidFill>
            <a:schemeClr val="accent3">
              <a:lumMod val="20000"/>
              <a:lumOff val="80000"/>
            </a:schemeClr>
          </a:solidFill>
        </p:spPr>
        <p:style>
          <a:lnRef idx="3">
            <a:schemeClr val="lt1"/>
          </a:lnRef>
          <a:fillRef idx="1">
            <a:schemeClr val="accent1"/>
          </a:fillRef>
          <a:effectRef idx="1">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Exploratory Data Analysis</a:t>
            </a:r>
            <a:endParaRPr lang="en-GB" altLang="en-GB" sz="2400">
              <a:solidFill>
                <a:srgbClr val="000000"/>
              </a:solidFill>
            </a:endParaRPr>
          </a:p>
        </p:txBody>
      </p:sp>
      <p:sp>
        <p:nvSpPr>
          <p:cNvPr id="5" name="Rectangle: Diagonal Corners Snipped 4"/>
          <p:cNvSpPr/>
          <p:nvPr/>
        </p:nvSpPr>
        <p:spPr>
          <a:xfrm>
            <a:off x="226683" y="3819495"/>
            <a:ext cx="4899099" cy="952381"/>
          </a:xfrm>
          <a:prstGeom prst="snip2DiagRect">
            <a:avLst/>
          </a:prstGeom>
          <a:solidFill>
            <a:schemeClr val="accent3">
              <a:lumMod val="20000"/>
              <a:lumOff val="80000"/>
            </a:schemeClr>
          </a:solidFill>
        </p:spPr>
        <p:style>
          <a:lnRef idx="3">
            <a:schemeClr val="lt1"/>
          </a:lnRef>
          <a:fillRef idx="1">
            <a:schemeClr val="accent2"/>
          </a:fillRef>
          <a:effectRef idx="1">
            <a:schemeClr val="accent2"/>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Interactive Analytics</a:t>
            </a:r>
            <a:endParaRPr lang="en-GB" altLang="en-GB" sz="2400">
              <a:solidFill>
                <a:srgbClr val="000000"/>
              </a:solidFill>
            </a:endParaRPr>
          </a:p>
        </p:txBody>
      </p:sp>
      <p:sp>
        <p:nvSpPr>
          <p:cNvPr id="6" name="Rectangle: Diagonal Corners Snipped 5"/>
          <p:cNvSpPr/>
          <p:nvPr/>
        </p:nvSpPr>
        <p:spPr>
          <a:xfrm>
            <a:off x="226682" y="5162371"/>
            <a:ext cx="4899099" cy="952381"/>
          </a:xfrm>
          <a:prstGeom prst="snip2DiagRect">
            <a:avLst/>
          </a:prstGeom>
          <a:solidFill>
            <a:schemeClr val="accent3">
              <a:lumMod val="20000"/>
              <a:lumOff val="80000"/>
            </a:schemeClr>
          </a:solidFill>
        </p:spPr>
        <p:style>
          <a:lnRef idx="3">
            <a:schemeClr val="lt1"/>
          </a:lnRef>
          <a:fillRef idx="1">
            <a:schemeClr val="accent6"/>
          </a:fillRef>
          <a:effectRef idx="1">
            <a:schemeClr val="accent6"/>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ltLang="en-GB" sz="2400">
                <a:solidFill>
                  <a:srgbClr val="000000"/>
                </a:solidFill>
              </a:rPr>
              <a:t>Predictive Analysis</a:t>
            </a:r>
            <a:endParaRPr lang="en-GB" altLang="en-GB" sz="2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6"/>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55" name="Straight Connector 8"/>
          <p:cNvCxnSpPr>
            <a:cxnSpLocks noGrp="1" noRot="1" noChangeAspect="1" noMove="1" noResize="1" noEditPoints="1" noAdjustHandles="1" noChangeArrowheads="1" noChangeShapeType="1"/>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6"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000" spc="600" dirty="0">
                <a:solidFill>
                  <a:schemeClr val="tx1"/>
                </a:solidFill>
                <a:latin typeface="Georgia" panose="02040502050405020303"/>
              </a:rPr>
              <a:t>EDA - WITH VISUALIZATION</a:t>
            </a:r>
            <a:endParaRPr lang="en-US" sz="4000" spc="600" dirty="0">
              <a:solidFill>
                <a:schemeClr val="tx1"/>
              </a:solidFill>
              <a:latin typeface="Georgia" panose="02040502050405020303"/>
            </a:endParaRPr>
          </a:p>
        </p:txBody>
      </p:sp>
      <p:sp>
        <p:nvSpPr>
          <p:cNvPr id="57" name="Rectangle 12"/>
          <p:cNvSpPr>
            <a:spLocks noGrp="1" noRot="1" noChangeAspect="1" noMove="1" noResize="1" noEditPoints="1" noAdjustHandles="1" noChangeArrowheads="1" noChangeShapeType="1" noTextEdit="1"/>
          </p:cNvSpPr>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58" name="Straight Connector 14"/>
          <p:cNvCxnSpPr>
            <a:cxnSpLocks noGrp="1" noRot="1" noChangeAspect="1" noMove="1" noResize="1" noEditPoints="1" noAdjustHandles="1" noChangeArrowheads="1" noChangeShapeType="1"/>
          </p:cNvCxnSpPr>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Launch Site VS. FLIGHT NUMBER</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5691187" cy="5003965"/>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panose="02040502050405020303"/>
              </a:rPr>
              <a:t>The scatter plot of Launch Site vs. Flight Number shows that:</a:t>
            </a:r>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As the number of flights increases, the rate of success at a launch site increases. </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Most of the early flights (flight numbers &lt; 30) were launched from CCAFS SLC 40, and were generally unsuccessful.</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a:p>
          <a:p>
            <a:pPr marL="285750" indent="-285750">
              <a:buFont typeface="Arial" panose="020B0604020202020204" pitchFamily="34" charset="0"/>
              <a:buChar char="•"/>
            </a:pPr>
            <a:r>
              <a:rPr lang="en-GB" altLang="en-GB" sz="1600" dirty="0">
                <a:solidFill>
                  <a:srgbClr val="000000"/>
                </a:solidFill>
                <a:latin typeface="Georgia" panose="02040502050405020303"/>
              </a:rPr>
              <a:t>The flights from VAFB SLC 4E also show this trend, that earlier flights were less successful.</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No early flights were launched from KSC LC 39A, so the launches from this site are more successful.</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Above a flight number of around 30, there are significantly more successful landings (Class = 1).</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p:txBody>
      </p:sp>
      <p:pic>
        <p:nvPicPr>
          <p:cNvPr id="4" name="Picture 3" descr="Chart, scatter chart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LAUNCH SITE vs. PAYLOAD MASS</a:t>
            </a:r>
            <a:endParaRPr lang="en-US">
              <a:solidFill>
                <a:srgbClr val="000000"/>
              </a:solidFill>
              <a:latin typeface="Georgia" panose="02040502050405020303"/>
            </a:endParaRPr>
          </a:p>
        </p:txBody>
      </p:sp>
      <p:sp>
        <p:nvSpPr>
          <p:cNvPr id="3" name="Text Placeholder 2"/>
          <p:cNvSpPr>
            <a:spLocks noGrp="1"/>
          </p:cNvSpPr>
          <p:nvPr/>
        </p:nvSpPr>
        <p:spPr>
          <a:xfrm>
            <a:off x="404813" y="1487213"/>
            <a:ext cx="4336173" cy="4912000"/>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panose="02040502050405020303"/>
              </a:rPr>
              <a:t>The scatter plot of Launch Site vs. Payload Mass</a:t>
            </a:r>
            <a:endParaRPr lang="en-US" dirty="0"/>
          </a:p>
          <a:p>
            <a:r>
              <a:rPr lang="en-GB" altLang="en-GB" sz="1600" dirty="0">
                <a:solidFill>
                  <a:srgbClr val="000000"/>
                </a:solidFill>
                <a:latin typeface="Georgia" panose="02040502050405020303"/>
              </a:rPr>
              <a:t> shows that:</a:t>
            </a:r>
            <a:endParaRPr lang="en-GB" altLang="en-GB"/>
          </a:p>
          <a:p>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Above a payload mass of around 7000 kg, there are very few unsuccessful landings, but there is also far less data for these heavier launches.</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There is no clear correlation between payload mass and success rate for a given launch site.</a:t>
            </a:r>
            <a:endParaRPr lang="en-GB" altLang="en-GB" sz="1600" dirty="0">
              <a:solidFill>
                <a:srgbClr val="000000"/>
              </a:solidFill>
              <a:latin typeface="Georgia" panose="02040502050405020303"/>
            </a:endParaRPr>
          </a:p>
          <a:p>
            <a:endParaRPr lang="en-GB" altLang="en-GB" dirty="0"/>
          </a:p>
          <a:p>
            <a:pPr marL="285750" indent="-285750">
              <a:buFont typeface="Arial" panose="020B0604020202020204" pitchFamily="34" charset="0"/>
              <a:buChar char="•"/>
            </a:pPr>
            <a:r>
              <a:rPr lang="en-GB" altLang="en-GB" sz="1600" dirty="0">
                <a:solidFill>
                  <a:srgbClr val="000000"/>
                </a:solidFill>
                <a:latin typeface="Georgia" panose="02040502050405020303"/>
              </a:rPr>
              <a:t>All sites launched a variety of payload masses, with most of the launches from CCAFS SLC 40 being comparatively lighter payloads (with some outliers).</a:t>
            </a:r>
            <a:endParaRPr lang="en-GB" altLang="en-GB" sz="1600" dirty="0">
              <a:solidFill>
                <a:srgbClr val="000000"/>
              </a:solidFill>
              <a:latin typeface="Georgia" panose="02040502050405020303"/>
            </a:endParaRPr>
          </a:p>
        </p:txBody>
      </p:sp>
      <p:pic>
        <p:nvPicPr>
          <p:cNvPr id="4" name="Picture 3" descr="A picture containing text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56251" y="1484784"/>
            <a:ext cx="6330936" cy="399834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9"/>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useBgFill="1">
        <p:nvSpPr>
          <p:cNvPr id="31"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6" name="Rectangle 23"/>
          <p:cNvSpPr>
            <a:spLocks noGrp="1" noRot="1" noChangeAspect="1" noMove="1" noResize="1" noEditPoints="1" noAdjustHandles="1" noChangeArrowheads="1" noChangeShapeType="1" noTextEdit="1"/>
          </p:cNvSpPr>
          <p:nvPr/>
        </p:nvSpPr>
        <p:spPr>
          <a:xfrm>
            <a:off x="6096001" y="0"/>
            <a:ext cx="6095999" cy="6858000"/>
          </a:xfrm>
          <a:prstGeom prst="rect">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a:xfrm>
            <a:off x="7303829" y="1905000"/>
            <a:ext cx="3643951" cy="3042857"/>
          </a:xfrm>
        </p:spPr>
        <p:txBody>
          <a:bodyPr vert="horz" lIns="91440" tIns="45720" rIns="91440" bIns="45720" numCol="1" rtlCol="0" anchor="ctr">
            <a:normAutofit/>
          </a:bodyPr>
          <a:lstStyle/>
          <a:p>
            <a:pPr algn="ctr"/>
            <a:r>
              <a:rPr lang="en-US" b="1" kern="1200" cap="all" spc="600" baseline="0" noProof="1">
                <a:latin typeface="Times New Roman" panose="02020603050405020304" charset="0"/>
                <a:ea typeface="+mj-ea"/>
                <a:cs typeface="Times New Roman" panose="02020603050405020304" charset="0"/>
              </a:rPr>
              <a:t>OutLine</a:t>
            </a:r>
            <a:r>
              <a:rPr lang="en-US" b="1" kern="1200" cap="all" spc="600" baseline="0">
                <a:latin typeface="+mj-lt"/>
                <a:ea typeface="+mj-ea"/>
                <a:cs typeface="+mj-cs"/>
              </a:rPr>
              <a:t> </a:t>
            </a:r>
            <a:endParaRPr lang="en-US" b="1" kern="1200" cap="all" spc="600" baseline="0">
              <a:latin typeface="+mj-lt"/>
              <a:ea typeface="+mj-ea"/>
              <a:cs typeface="+mj-cs"/>
            </a:endParaRPr>
          </a:p>
        </p:txBody>
      </p:sp>
      <p:sp>
        <p:nvSpPr>
          <p:cNvPr id="4" name="Rectangle 3">
            <a:hlinkClick r:id="" action="ppaction://noaction"/>
          </p:cNvPr>
          <p:cNvSpPr/>
          <p:nvPr/>
        </p:nvSpPr>
        <p:spPr>
          <a:xfrm>
            <a:off x="1892856" y="4889735"/>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kern="1200">
                <a:solidFill>
                  <a:schemeClr val="tx1"/>
                </a:solidFill>
                <a:latin typeface="Times New Roman" panose="02020603050405020304" charset="0"/>
                <a:ea typeface="+mn-ea"/>
                <a:cs typeface="Times New Roman" panose="02020603050405020304" charset="0"/>
              </a:rPr>
              <a:t>Appendix</a:t>
            </a:r>
            <a:endParaRPr lang="en-US" sz="2855" kern="1200">
              <a:solidFill>
                <a:schemeClr val="tx1"/>
              </a:solidFill>
              <a:latin typeface="Times New Roman" panose="02020603050405020304" charset="0"/>
              <a:ea typeface="+mn-ea"/>
              <a:cs typeface="Times New Roman" panose="02020603050405020304" charset="0"/>
            </a:endParaRPr>
          </a:p>
        </p:txBody>
      </p:sp>
      <p:sp>
        <p:nvSpPr>
          <p:cNvPr id="5" name="Rectangle 4">
            <a:hlinkClick r:id="" action="ppaction://noaction"/>
          </p:cNvPr>
          <p:cNvSpPr/>
          <p:nvPr/>
        </p:nvSpPr>
        <p:spPr>
          <a:xfrm>
            <a:off x="952499" y="4889735"/>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b="1" kern="1200">
                <a:solidFill>
                  <a:schemeClr val="tx1"/>
                </a:solidFill>
                <a:latin typeface="+mn-lt"/>
                <a:ea typeface="+mn-ea"/>
                <a:cs typeface="+mn-cs"/>
              </a:rPr>
              <a:t>06</a:t>
            </a:r>
            <a:endParaRPr lang="en-US" sz="2400" b="1">
              <a:solidFill>
                <a:schemeClr val="tx1"/>
              </a:solidFill>
            </a:endParaRPr>
          </a:p>
        </p:txBody>
      </p:sp>
      <p:sp>
        <p:nvSpPr>
          <p:cNvPr id="6" name="Rectangle 5">
            <a:hlinkClick r:id="" action="ppaction://noaction"/>
          </p:cNvPr>
          <p:cNvSpPr/>
          <p:nvPr/>
        </p:nvSpPr>
        <p:spPr>
          <a:xfrm>
            <a:off x="1893570" y="4220845"/>
            <a:ext cx="3249930" cy="44132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kern="1200">
                <a:solidFill>
                  <a:schemeClr val="tx1"/>
                </a:solidFill>
                <a:latin typeface="Times New Roman" panose="02020603050405020304" charset="0"/>
                <a:ea typeface="+mn-ea"/>
                <a:cs typeface="Times New Roman" panose="02020603050405020304" charset="0"/>
              </a:rPr>
              <a:t>Conclusions</a:t>
            </a:r>
            <a:endParaRPr lang="en-US" sz="2855" kern="1200">
              <a:solidFill>
                <a:schemeClr val="tx1"/>
              </a:solidFill>
              <a:latin typeface="Times New Roman" panose="02020603050405020304" charset="0"/>
              <a:ea typeface="+mn-ea"/>
              <a:cs typeface="Times New Roman" panose="02020603050405020304" charset="0"/>
            </a:endParaRPr>
          </a:p>
        </p:txBody>
      </p:sp>
      <p:sp>
        <p:nvSpPr>
          <p:cNvPr id="7" name="Rectangle 6">
            <a:hlinkClick r:id="" action="ppaction://noaction"/>
          </p:cNvPr>
          <p:cNvSpPr/>
          <p:nvPr/>
        </p:nvSpPr>
        <p:spPr>
          <a:xfrm>
            <a:off x="952499" y="4221153"/>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b="1" kern="1200">
                <a:solidFill>
                  <a:schemeClr val="tx1"/>
                </a:solidFill>
                <a:latin typeface="+mn-lt"/>
                <a:ea typeface="+mn-ea"/>
                <a:cs typeface="+mn-cs"/>
              </a:rPr>
              <a:t>05</a:t>
            </a:r>
            <a:endParaRPr lang="en-US" sz="2400" b="1">
              <a:solidFill>
                <a:schemeClr val="tx1"/>
              </a:solidFill>
            </a:endParaRPr>
          </a:p>
        </p:txBody>
      </p:sp>
      <p:sp>
        <p:nvSpPr>
          <p:cNvPr id="8" name="Rectangle 7">
            <a:hlinkClick r:id="" action="ppaction://noaction"/>
          </p:cNvPr>
          <p:cNvSpPr/>
          <p:nvPr/>
        </p:nvSpPr>
        <p:spPr>
          <a:xfrm>
            <a:off x="1892856" y="3552570"/>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kern="1200">
                <a:solidFill>
                  <a:schemeClr val="tx1"/>
                </a:solidFill>
                <a:latin typeface="Times New Roman" panose="02020603050405020304" charset="0"/>
                <a:ea typeface="+mn-ea"/>
                <a:cs typeface="Times New Roman" panose="02020603050405020304" charset="0"/>
              </a:rPr>
              <a:t>Results</a:t>
            </a:r>
            <a:endParaRPr lang="en-US" sz="2400">
              <a:solidFill>
                <a:schemeClr val="tx1"/>
              </a:solidFill>
              <a:latin typeface="Times New Roman" panose="02020603050405020304" charset="0"/>
              <a:cs typeface="Times New Roman" panose="02020603050405020304" charset="0"/>
            </a:endParaRPr>
          </a:p>
        </p:txBody>
      </p:sp>
      <p:sp>
        <p:nvSpPr>
          <p:cNvPr id="9" name="Rectangle 8">
            <a:hlinkClick r:id="" action="ppaction://noaction"/>
          </p:cNvPr>
          <p:cNvSpPr/>
          <p:nvPr/>
        </p:nvSpPr>
        <p:spPr>
          <a:xfrm>
            <a:off x="952499" y="3552570"/>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b="1" kern="1200">
                <a:solidFill>
                  <a:schemeClr val="tx1"/>
                </a:solidFill>
                <a:latin typeface="+mn-lt"/>
                <a:ea typeface="+mn-ea"/>
                <a:cs typeface="+mn-cs"/>
              </a:rPr>
              <a:t>04</a:t>
            </a:r>
            <a:endParaRPr lang="en-US" sz="2400" b="1">
              <a:solidFill>
                <a:schemeClr val="tx1"/>
              </a:solidFill>
            </a:endParaRPr>
          </a:p>
        </p:txBody>
      </p:sp>
      <p:sp>
        <p:nvSpPr>
          <p:cNvPr id="10" name="Rectangle 9">
            <a:hlinkClick r:id="" action="ppaction://noaction"/>
          </p:cNvPr>
          <p:cNvSpPr/>
          <p:nvPr/>
        </p:nvSpPr>
        <p:spPr>
          <a:xfrm>
            <a:off x="1892856" y="2883988"/>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kern="1200">
                <a:solidFill>
                  <a:schemeClr val="tx1"/>
                </a:solidFill>
                <a:latin typeface="Times New Roman" panose="02020603050405020304" charset="0"/>
                <a:ea typeface="+mn-ea"/>
                <a:cs typeface="Times New Roman" panose="02020603050405020304" charset="0"/>
              </a:rPr>
              <a:t>Methodology</a:t>
            </a:r>
            <a:endParaRPr lang="en-US" sz="2855" kern="1200">
              <a:solidFill>
                <a:schemeClr val="tx1"/>
              </a:solidFill>
              <a:latin typeface="Times New Roman" panose="02020603050405020304" charset="0"/>
              <a:ea typeface="+mn-ea"/>
              <a:cs typeface="Times New Roman" panose="02020603050405020304" charset="0"/>
            </a:endParaRPr>
          </a:p>
        </p:txBody>
      </p:sp>
      <p:sp>
        <p:nvSpPr>
          <p:cNvPr id="11" name="Rectangle 10">
            <a:hlinkClick r:id="" action="ppaction://noaction"/>
          </p:cNvPr>
          <p:cNvSpPr/>
          <p:nvPr/>
        </p:nvSpPr>
        <p:spPr>
          <a:xfrm>
            <a:off x="952499" y="2883988"/>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b="1" kern="1200">
                <a:solidFill>
                  <a:schemeClr val="tx1"/>
                </a:solidFill>
                <a:latin typeface="+mn-lt"/>
                <a:ea typeface="+mn-ea"/>
                <a:cs typeface="+mn-cs"/>
              </a:rPr>
              <a:t>03</a:t>
            </a:r>
            <a:endParaRPr lang="en-US" sz="2400" b="1">
              <a:solidFill>
                <a:schemeClr val="tx1"/>
              </a:solidFill>
            </a:endParaRPr>
          </a:p>
        </p:txBody>
      </p:sp>
      <p:sp>
        <p:nvSpPr>
          <p:cNvPr id="12" name="Rectangle 11">
            <a:hlinkClick r:id="" action="ppaction://noaction"/>
          </p:cNvPr>
          <p:cNvSpPr/>
          <p:nvPr/>
        </p:nvSpPr>
        <p:spPr>
          <a:xfrm>
            <a:off x="1892856" y="2215405"/>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kern="1200">
                <a:solidFill>
                  <a:schemeClr val="tx1"/>
                </a:solidFill>
                <a:latin typeface="Times New Roman" panose="02020603050405020304" charset="0"/>
                <a:ea typeface="+mn-ea"/>
                <a:cs typeface="Times New Roman" panose="02020603050405020304" charset="0"/>
              </a:rPr>
              <a:t>Introduction</a:t>
            </a:r>
            <a:endParaRPr lang="en-US" sz="2855" kern="1200">
              <a:solidFill>
                <a:schemeClr val="tx1"/>
              </a:solidFill>
              <a:latin typeface="Times New Roman" panose="02020603050405020304" charset="0"/>
              <a:ea typeface="+mn-ea"/>
              <a:cs typeface="Times New Roman" panose="02020603050405020304" charset="0"/>
            </a:endParaRPr>
          </a:p>
        </p:txBody>
      </p:sp>
      <p:sp>
        <p:nvSpPr>
          <p:cNvPr id="13" name="Rectangle 12">
            <a:hlinkClick r:id="" action="ppaction://noaction"/>
          </p:cNvPr>
          <p:cNvSpPr/>
          <p:nvPr/>
        </p:nvSpPr>
        <p:spPr>
          <a:xfrm>
            <a:off x="952499" y="2215405"/>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b="1" kern="1200">
                <a:solidFill>
                  <a:schemeClr val="tx1"/>
                </a:solidFill>
                <a:latin typeface="+mn-lt"/>
                <a:ea typeface="+mn-ea"/>
                <a:cs typeface="+mn-cs"/>
              </a:rPr>
              <a:t>02</a:t>
            </a:r>
            <a:endParaRPr lang="en-US" sz="2400" b="1">
              <a:solidFill>
                <a:schemeClr val="tx1"/>
              </a:solidFill>
            </a:endParaRPr>
          </a:p>
        </p:txBody>
      </p:sp>
      <p:sp>
        <p:nvSpPr>
          <p:cNvPr id="14" name="Rectangle 13">
            <a:hlinkClick r:id="" action="ppaction://noaction"/>
          </p:cNvPr>
          <p:cNvSpPr/>
          <p:nvPr/>
        </p:nvSpPr>
        <p:spPr>
          <a:xfrm>
            <a:off x="1892856" y="1546823"/>
            <a:ext cx="3250644"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kern="1200">
                <a:solidFill>
                  <a:schemeClr val="tx1"/>
                </a:solidFill>
                <a:latin typeface="Times New Roman" panose="02020603050405020304" charset="0"/>
                <a:ea typeface="+mn-ea"/>
                <a:cs typeface="Times New Roman" panose="02020603050405020304" charset="0"/>
              </a:rPr>
              <a:t>Executive Summary</a:t>
            </a:r>
            <a:endParaRPr lang="en-US" sz="2855" kern="1200">
              <a:solidFill>
                <a:schemeClr val="tx1"/>
              </a:solidFill>
              <a:latin typeface="Times New Roman" panose="02020603050405020304" charset="0"/>
              <a:ea typeface="+mn-ea"/>
              <a:cs typeface="Times New Roman" panose="02020603050405020304" charset="0"/>
            </a:endParaRPr>
          </a:p>
        </p:txBody>
      </p:sp>
      <p:sp>
        <p:nvSpPr>
          <p:cNvPr id="15" name="Rectangle 14">
            <a:hlinkClick r:id="" action="ppaction://noaction"/>
          </p:cNvPr>
          <p:cNvSpPr/>
          <p:nvPr/>
        </p:nvSpPr>
        <p:spPr>
          <a:xfrm>
            <a:off x="952499" y="1546823"/>
            <a:ext cx="788686" cy="441077"/>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noAutofit/>
          </a:bodyP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088390">
              <a:spcBef>
                <a:spcPct val="0"/>
              </a:spcBef>
              <a:spcAft>
                <a:spcPts val="600"/>
              </a:spcAft>
            </a:pPr>
            <a:r>
              <a:rPr lang="en-US" sz="2855" b="1" kern="1200">
                <a:solidFill>
                  <a:schemeClr val="tx1"/>
                </a:solidFill>
                <a:latin typeface="+mn-lt"/>
                <a:ea typeface="+mn-ea"/>
                <a:cs typeface="+mn-cs"/>
              </a:rPr>
              <a:t>01</a:t>
            </a:r>
            <a:endParaRPr lang="en-US" sz="2400" b="1">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Success Rate vs. Orbit Type</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4683075"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noProof="1">
                <a:solidFill>
                  <a:srgbClr val="000000"/>
                </a:solidFill>
                <a:latin typeface="Georgia" panose="02040502050405020303"/>
              </a:rPr>
              <a:t>The bar chart of Success Rate vs. Orbit Type shows that the following orbits have the highest (100%) success rate:</a:t>
            </a:r>
            <a:endParaRPr lang="en-GB" altLang="en-GB" sz="1600" noProof="1">
              <a:solidFill>
                <a:srgbClr val="000000"/>
              </a:solidFill>
              <a:latin typeface="Georgia" panose="02040502050405020303"/>
            </a:endParaRPr>
          </a:p>
          <a:p>
            <a:endParaRPr lang="en-GB" altLang="en-GB" sz="1600" noProof="1">
              <a:solidFill>
                <a:srgbClr val="000000"/>
              </a:solidFill>
              <a:latin typeface="Georgia" panose="02040502050405020303"/>
            </a:endParaRPr>
          </a:p>
          <a:p>
            <a:pPr marL="285750" indent="-285750">
              <a:buFont typeface="Arial" panose="020B0604020202020204" pitchFamily="34" charset="0"/>
              <a:buChar char="•"/>
            </a:pPr>
            <a:r>
              <a:rPr lang="en-GB" altLang="en-GB" sz="1600" noProof="1">
                <a:solidFill>
                  <a:srgbClr val="000000"/>
                </a:solidFill>
                <a:latin typeface="Georgia" panose="02040502050405020303"/>
              </a:rPr>
              <a:t>ES-L1 (Earth-Sun First Lagrangian Point)</a:t>
            </a:r>
            <a:endParaRPr lang="en-GB" altLang="en-GB" sz="1600" noProof="1">
              <a:solidFill>
                <a:srgbClr val="000000"/>
              </a:solidFill>
              <a:latin typeface="Georgia" panose="02040502050405020303"/>
            </a:endParaRPr>
          </a:p>
          <a:p>
            <a:pPr marL="285750" indent="-285750">
              <a:buFont typeface="Arial" panose="020B0604020202020204" pitchFamily="34" charset="0"/>
              <a:buChar char="•"/>
            </a:pPr>
            <a:r>
              <a:rPr lang="en-GB" altLang="en-GB" sz="1600" noProof="1">
                <a:solidFill>
                  <a:srgbClr val="000000"/>
                </a:solidFill>
                <a:latin typeface="Georgia" panose="02040502050405020303"/>
              </a:rPr>
              <a:t>GEO (Geostationary Orbit)</a:t>
            </a:r>
            <a:endParaRPr lang="en-GB" altLang="en-GB" sz="1600" noProof="1">
              <a:solidFill>
                <a:srgbClr val="000000"/>
              </a:solidFill>
              <a:latin typeface="Georgia" panose="02040502050405020303"/>
            </a:endParaRPr>
          </a:p>
          <a:p>
            <a:pPr marL="285750" indent="-285750">
              <a:buFont typeface="Arial" panose="020B0604020202020204" pitchFamily="34" charset="0"/>
              <a:buChar char="•"/>
            </a:pPr>
            <a:r>
              <a:rPr lang="en-GB" altLang="en-GB" sz="1600" noProof="1">
                <a:solidFill>
                  <a:srgbClr val="000000"/>
                </a:solidFill>
                <a:latin typeface="Georgia" panose="02040502050405020303"/>
              </a:rPr>
              <a:t>HEO (High Earth Orbit)</a:t>
            </a:r>
            <a:endParaRPr lang="en-GB" altLang="en-GB" sz="1600" noProof="1">
              <a:solidFill>
                <a:srgbClr val="000000"/>
              </a:solidFill>
              <a:latin typeface="Georgia" panose="02040502050405020303"/>
            </a:endParaRPr>
          </a:p>
          <a:p>
            <a:pPr marL="285750" indent="-285750">
              <a:buFont typeface="Arial" panose="020B0604020202020204" pitchFamily="34" charset="0"/>
              <a:buChar char="•"/>
            </a:pPr>
            <a:r>
              <a:rPr lang="en-GB" altLang="en-GB" sz="1600" noProof="1">
                <a:solidFill>
                  <a:srgbClr val="000000"/>
                </a:solidFill>
                <a:latin typeface="Georgia" panose="02040502050405020303"/>
              </a:rPr>
              <a:t>SSO (Sun-synchronous Orbit)</a:t>
            </a:r>
            <a:endParaRPr lang="en-GB" altLang="en-GB" sz="1600" noProof="1">
              <a:solidFill>
                <a:srgbClr val="000000"/>
              </a:solidFill>
              <a:latin typeface="Georgia" panose="02040502050405020303"/>
            </a:endParaRPr>
          </a:p>
          <a:p>
            <a:pPr marL="285750" indent="-285750">
              <a:buFont typeface="Arial" panose="020B0604020202020204" pitchFamily="34" charset="0"/>
              <a:buChar char="•"/>
            </a:pPr>
            <a:endParaRPr lang="en-GB" altLang="en-GB" sz="1600" noProof="1">
              <a:solidFill>
                <a:srgbClr val="000000"/>
              </a:solidFill>
              <a:latin typeface="Georgia" panose="02040502050405020303"/>
            </a:endParaRPr>
          </a:p>
          <a:p>
            <a:r>
              <a:rPr lang="en-GB" altLang="en-GB" sz="1600" noProof="1">
                <a:solidFill>
                  <a:srgbClr val="000000"/>
                </a:solidFill>
                <a:latin typeface="Georgia" panose="02040502050405020303"/>
              </a:rPr>
              <a:t>The orbit with the lowest (0%) success rate is:</a:t>
            </a:r>
            <a:endParaRPr lang="en-GB" altLang="en-GB" sz="1600" noProof="1">
              <a:solidFill>
                <a:srgbClr val="000000"/>
              </a:solidFill>
              <a:latin typeface="Georgia" panose="02040502050405020303"/>
            </a:endParaRPr>
          </a:p>
          <a:p>
            <a:pPr marL="285750" indent="-285750">
              <a:buFont typeface="Arial" panose="020B0604020202020204" pitchFamily="34" charset="0"/>
              <a:buChar char="•"/>
            </a:pPr>
            <a:r>
              <a:rPr lang="en-GB" altLang="en-GB" sz="1600" noProof="1">
                <a:solidFill>
                  <a:srgbClr val="000000"/>
                </a:solidFill>
                <a:latin typeface="Georgia" panose="02040502050405020303"/>
              </a:rPr>
              <a:t>SO (Heliocentric Orbit)</a:t>
            </a:r>
            <a:endParaRPr lang="en-GB" altLang="en-GB" sz="1600" noProof="1">
              <a:solidFill>
                <a:srgbClr val="000000"/>
              </a:solidFill>
              <a:latin typeface="Georgia" panose="02040502050405020303"/>
            </a:endParaRPr>
          </a:p>
        </p:txBody>
      </p:sp>
      <p:pic>
        <p:nvPicPr>
          <p:cNvPr id="4" name="Picture 3" descr="Chart, bar chart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Orbit Type vs. flight number</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4611067" cy="5319274"/>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panose="02040502050405020303"/>
              </a:rPr>
              <a:t>This scatter plot of Orbit Type vs. Flight number shows a few useful things that the previous plots did not, such as:</a:t>
            </a:r>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The 100% success rate of GEO, HEO, and ES-L1 orbits can be explained by only having 1 flight into the respective orbits. </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The 100% success rate in SSO is more impressive, with 5 successful flights.</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There is little relationship between Flight Number and Success Rate for GTO.</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Generally, as Flight Number increases, the success rate increases. This is most extreme for LEO, where unsuccessful landings only occurred for the low flight numbers (early launches).</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p:txBody>
      </p:sp>
      <p:pic>
        <p:nvPicPr>
          <p:cNvPr id="4" name="Picture 3" descr="Chart, scatter chart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98300" y="1447800"/>
            <a:ext cx="6488888" cy="504865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ORBIT TYPE VS. PAYLOAD MASS</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4827091"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panose="02040502050405020303"/>
              </a:rPr>
              <a:t>This scatter plot of Orbit Type vs. Payload Mass shows that:</a:t>
            </a:r>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The following orbit types have more success with heavy payloads:</a:t>
            </a:r>
            <a:endParaRPr lang="en-GB" altLang="en-GB" sz="1600" dirty="0">
              <a:solidFill>
                <a:srgbClr val="000000"/>
              </a:solidFill>
              <a:latin typeface="Georgia" panose="02040502050405020303"/>
            </a:endParaRPr>
          </a:p>
          <a:p>
            <a:pPr marL="463550" lvl="1" indent="-285750">
              <a:buFont typeface="Arial" panose="020B0604020202020204" pitchFamily="34" charset="0"/>
              <a:buChar char="•"/>
            </a:pPr>
            <a:r>
              <a:rPr lang="en-GB" altLang="en-GB" sz="1400" dirty="0">
                <a:solidFill>
                  <a:srgbClr val="000000"/>
                </a:solidFill>
                <a:latin typeface="Georgia" panose="02040502050405020303"/>
              </a:rPr>
              <a:t>PO (although the number of data points is small)</a:t>
            </a:r>
            <a:endParaRPr lang="en-GB" altLang="en-GB" sz="1400" dirty="0">
              <a:solidFill>
                <a:srgbClr val="000000"/>
              </a:solidFill>
              <a:latin typeface="Georgia" panose="02040502050405020303"/>
            </a:endParaRPr>
          </a:p>
          <a:p>
            <a:pPr marL="463550" lvl="1" indent="-285750">
              <a:buFont typeface="Arial" panose="020B0604020202020204" pitchFamily="34" charset="0"/>
              <a:buChar char="•"/>
            </a:pPr>
            <a:r>
              <a:rPr lang="en-GB" altLang="en-GB" sz="1400" dirty="0">
                <a:solidFill>
                  <a:srgbClr val="000000"/>
                </a:solidFill>
                <a:latin typeface="Georgia" panose="02040502050405020303"/>
              </a:rPr>
              <a:t>ISS</a:t>
            </a:r>
            <a:endParaRPr lang="en-GB" altLang="en-GB" sz="1400" dirty="0">
              <a:solidFill>
                <a:srgbClr val="000000"/>
              </a:solidFill>
              <a:latin typeface="Georgia" panose="02040502050405020303"/>
            </a:endParaRPr>
          </a:p>
          <a:p>
            <a:pPr marL="463550" lvl="1" indent="-285750">
              <a:buFont typeface="Arial" panose="020B0604020202020204" pitchFamily="34" charset="0"/>
              <a:buChar char="•"/>
            </a:pPr>
            <a:r>
              <a:rPr lang="en-GB" altLang="en-GB" sz="1400" dirty="0">
                <a:solidFill>
                  <a:srgbClr val="000000"/>
                </a:solidFill>
                <a:latin typeface="Georgia" panose="02040502050405020303"/>
              </a:rPr>
              <a:t>LEO</a:t>
            </a:r>
            <a:endParaRPr lang="en-GB" altLang="en-GB" sz="1400" dirty="0">
              <a:solidFill>
                <a:srgbClr val="000000"/>
              </a:solidFill>
              <a:latin typeface="Georgia" panose="02040502050405020303"/>
            </a:endParaRPr>
          </a:p>
          <a:p>
            <a:pPr marL="463550" lvl="1" indent="-285750">
              <a:buClr>
                <a:srgbClr val="188659"/>
              </a:buClr>
              <a:buFont typeface="Arial" panose="020B0604020202020204" pitchFamily="34" charset="0"/>
              <a:buChar char="•"/>
            </a:pPr>
            <a:endParaRPr lang="en-GB" altLang="en-GB" sz="14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For GTO, the relationship between payload mass and success rate is unclear.</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VLEO (Very Low Earth Orbit) launches are associated with heavier payloads, which makes intuitive sense.</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p:txBody>
      </p:sp>
      <p:pic>
        <p:nvPicPr>
          <p:cNvPr id="4" name="Picture 3" descr="Chart, scatter chart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3441" y="1447799"/>
            <a:ext cx="6043746" cy="433274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Launch Success Yearly Trend</a:t>
            </a:r>
            <a:endParaRPr lang="en-US">
              <a:solidFill>
                <a:srgbClr val="000000"/>
              </a:solidFill>
              <a:latin typeface="Georgia" panose="02040502050405020303"/>
            </a:endParaRPr>
          </a:p>
        </p:txBody>
      </p:sp>
      <p:sp>
        <p:nvSpPr>
          <p:cNvPr id="3" name="Text Placeholder 2"/>
          <p:cNvSpPr>
            <a:spLocks noGrp="1"/>
          </p:cNvSpPr>
          <p:nvPr/>
        </p:nvSpPr>
        <p:spPr>
          <a:xfrm>
            <a:off x="404813" y="1434663"/>
            <a:ext cx="5259139" cy="4189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600" dirty="0">
                <a:solidFill>
                  <a:srgbClr val="000000"/>
                </a:solidFill>
                <a:latin typeface="Georgia" panose="02040502050405020303"/>
              </a:rPr>
              <a:t>The line chart of yearly average success rate shows that:</a:t>
            </a:r>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Between 2010 and 2013, all landings were unsuccessful (as the success rate is 0).</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After 2013, the success rate generally increased, despite small dips in 2018 and 2020.</a:t>
            </a:r>
            <a:endParaRPr lang="en-GB" altLang="en-GB" sz="16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After 2016, there was always a greater than 50% chance of success.</a:t>
            </a:r>
            <a:endParaRPr lang="en-GB" altLang="en-GB" sz="1600" dirty="0">
              <a:solidFill>
                <a:srgbClr val="000000"/>
              </a:solidFill>
              <a:latin typeface="Georgia" panose="02040502050405020303"/>
            </a:endParaRPr>
          </a:p>
        </p:txBody>
      </p:sp>
      <p:pic>
        <p:nvPicPr>
          <p:cNvPr id="4" name="Picture 3" descr="Chart  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4" name="Straight Connector 8"/>
          <p:cNvCxnSpPr>
            <a:cxnSpLocks noGrp="1" noRot="1" noChangeAspect="1" noMove="1" noResize="1" noEditPoints="1" noAdjustHandles="1" noChangeArrowheads="1" noChangeShapeType="1"/>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nvSpPr>
        <p:spPr>
          <a:xfrm>
            <a:off x="2561684" y="1332798"/>
            <a:ext cx="7068635" cy="1807633"/>
          </a:xfrm>
          <a:prstGeom prst="rect">
            <a:avLst/>
          </a:prstGeom>
        </p:spPr>
        <p:txBody>
          <a:bodyPr vert="horz" lIns="91440" tIns="45720" rIns="91440" bIns="45720" numCol="1" rtlCol="0" anchor="b" anchorCtr="0">
            <a:normAutofit fontScale="77500" lnSpcReduction="20000"/>
          </a:bodyPr>
          <a:lstStyle>
            <a:lvl1pPr marL="0" marR="0" indent="0" algn="l" defTabSz="914400" rtl="0" eaLnBrk="1" latinLnBrk="0" hangingPunct="1">
              <a:lnSpc>
                <a:spcPct val="100000"/>
              </a:lnSpc>
              <a:spcBef>
                <a:spcPct val="0"/>
              </a:spcBef>
              <a:spcAft>
                <a:spcPts val="0"/>
              </a:spcAft>
              <a:buClrTx/>
              <a:buSzTx/>
              <a:buFontTx/>
              <a:buNone/>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7200" spc="600" dirty="0">
                <a:solidFill>
                  <a:schemeClr val="tx1"/>
                </a:solidFill>
                <a:latin typeface="Georgia" panose="02040502050405020303"/>
              </a:rPr>
              <a:t>EDA - WITH SQL</a:t>
            </a:r>
            <a:endParaRPr lang="en-US" sz="7200" spc="600" dirty="0">
              <a:solidFill>
                <a:schemeClr val="tx1"/>
              </a:solidFill>
              <a:latin typeface="Georgia" panose="02040502050405020303"/>
            </a:endParaRPr>
          </a:p>
        </p:txBody>
      </p:sp>
      <p:sp>
        <p:nvSpPr>
          <p:cNvPr id="26" name="Rectangle 12"/>
          <p:cNvSpPr>
            <a:spLocks noGrp="1" noRot="1" noChangeAspect="1" noMove="1" noResize="1" noEditPoints="1" noAdjustHandles="1" noChangeArrowheads="1" noChangeShapeType="1" noTextEdit="1"/>
          </p:cNvSpPr>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7" name="Straight Connector 14"/>
          <p:cNvCxnSpPr>
            <a:cxnSpLocks noGrp="1" noRot="1" noChangeAspect="1" noMove="1" noResize="1" noEditPoints="1" noAdjustHandles="1" noChangeArrowheads="1" noChangeShapeType="1"/>
          </p:cNvCxnSpPr>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All Launch Site Names</a:t>
            </a:r>
            <a:endParaRPr lang="en-US">
              <a:solidFill>
                <a:srgbClr val="000000"/>
              </a:solidFill>
              <a:latin typeface="Georgia" panose="02040502050405020303"/>
            </a:endParaRPr>
          </a:p>
        </p:txBody>
      </p:sp>
      <p:sp>
        <p:nvSpPr>
          <p:cNvPr id="3" name="Text Placeholder 2"/>
          <p:cNvSpPr>
            <a:spLocks noGrp="1"/>
          </p:cNvSpPr>
          <p:nvPr/>
        </p:nvSpPr>
        <p:spPr>
          <a:xfrm>
            <a:off x="417951" y="1263869"/>
            <a:ext cx="11369237" cy="5595170"/>
          </a:xfrm>
          <a:prstGeom prst="rect">
            <a:avLst/>
          </a:prstGeom>
          <a:solidFill>
            <a:schemeClr val="accent3">
              <a:lumMod val="20000"/>
              <a:lumOff val="80000"/>
            </a:schemeClr>
          </a:solidFill>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a:p>
            <a:r>
              <a:rPr lang="en-GB" altLang="en-GB" dirty="0">
                <a:solidFill>
                  <a:srgbClr val="000000"/>
                </a:solidFill>
                <a:latin typeface="Georgia" panose="02040502050405020303"/>
              </a:rPr>
              <a:t>Find the names of the unique launch sites.</a:t>
            </a:r>
            <a:endParaRPr lang="en-GB" altLang="en-GB" dirty="0"/>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r>
              <a:rPr lang="en-GB" altLang="en-GB" dirty="0">
                <a:solidFill>
                  <a:srgbClr val="000000"/>
                </a:solidFill>
                <a:latin typeface="Georgia" panose="02040502050405020303"/>
              </a:rPr>
              <a:t>The word UNIQUE returns only unique values from the LAUNCH_SITE column of the SPACEXTBL table.</a:t>
            </a:r>
            <a:endParaRPr lang="en-GB" altLang="en-GB" dirty="0">
              <a:solidFill>
                <a:srgbClr val="000000"/>
              </a:solidFill>
              <a:latin typeface="Georgia" panose="02040502050405020303"/>
            </a:endParaRPr>
          </a:p>
        </p:txBody>
      </p:sp>
      <p:pic>
        <p:nvPicPr>
          <p:cNvPr id="4" name="Picture 3"/>
          <p:cNvPicPr>
            <a:picLocks noChangeAspect="1"/>
          </p:cNvPicPr>
          <p:nvPr/>
        </p:nvPicPr>
        <p:blipFill>
          <a:blip r:embed="rId1"/>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6" name="Picture 5" descr="Graphical user interface, application  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6"/>
          <p:cNvSpPr/>
          <p:nvPr/>
        </p:nvSpPr>
        <p:spPr>
          <a:xfrm>
            <a:off x="8473917" y="3188474"/>
            <a:ext cx="972206" cy="4861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Launch Site Names Begin with 'CCA'</a:t>
            </a:r>
            <a:endParaRPr lang="en-US">
              <a:solidFill>
                <a:srgbClr val="000000"/>
              </a:solidFill>
              <a:latin typeface="Georgia" panose="02040502050405020303"/>
            </a:endParaRPr>
          </a:p>
        </p:txBody>
      </p:sp>
      <p:sp>
        <p:nvSpPr>
          <p:cNvPr id="3" name="Text Placeholder 2"/>
          <p:cNvSpPr>
            <a:spLocks noGrp="1"/>
          </p:cNvSpPr>
          <p:nvPr/>
        </p:nvSpPr>
        <p:spPr>
          <a:xfrm>
            <a:off x="391677" y="1447800"/>
            <a:ext cx="11419323" cy="5227308"/>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a:p>
            <a:r>
              <a:rPr lang="en-GB" altLang="en-GB" dirty="0">
                <a:solidFill>
                  <a:srgbClr val="000000"/>
                </a:solidFill>
                <a:latin typeface="Georgia" panose="02040502050405020303"/>
              </a:rPr>
              <a:t>Find 5 records where launch sites begin with ‘CCA’.</a:t>
            </a:r>
            <a:endParaRPr lang="en-GB" altLang="en-GB" dirty="0"/>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r>
              <a:rPr lang="en-GB" altLang="en-GB" dirty="0">
                <a:solidFill>
                  <a:srgbClr val="000000"/>
                </a:solidFill>
                <a:latin typeface="Georgia" panose="02040502050405020303"/>
              </a:rPr>
              <a:t>LIMIT 5 fetches only 5 records, and the LIKE keyword is used with the wild card ‘CCA%’ to retrieve string values beginning with ‘CCA’. </a:t>
            </a:r>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p:txBody>
      </p:sp>
      <p:pic>
        <p:nvPicPr>
          <p:cNvPr id="4" name="Picture 3" descr="A picture containing graphical user interface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Total Payload Mass</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Calculate the total payload carried by boosters from NASA.</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r>
              <a:rPr lang="en-GB" altLang="en-GB">
                <a:solidFill>
                  <a:srgbClr val="000000"/>
                </a:solidFill>
                <a:latin typeface="Georgia" panose="02040502050405020303"/>
              </a:rPr>
              <a:t>The SUM keyword is used to calculate the total of the LAUNCH column, and the SUM keyword (and the associated condition) filters the results to only boosters from NASA (CRS).</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p:txBody>
      </p:sp>
      <p:pic>
        <p:nvPicPr>
          <p:cNvPr id="4" name="Picture 3" descr="Graphical user interface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Average Payload Mass by F9 v1.1</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Calculate the average payload mass carried by booster version F9 v1.1.</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r>
              <a:rPr lang="en-GB" altLang="en-GB">
                <a:solidFill>
                  <a:srgbClr val="000000"/>
                </a:solidFill>
                <a:latin typeface="Georgia" panose="02040502050405020303"/>
              </a:rPr>
              <a:t>The AVG keyword is used to calculate the average of the PAYLOAD_MASS__KG_</a:t>
            </a:r>
            <a:r>
              <a:rPr lang="en-GB" altLang="en-GB" dirty="0">
                <a:solidFill>
                  <a:srgbClr val="000000"/>
                </a:solidFill>
                <a:latin typeface="Georgia" panose="02040502050405020303"/>
              </a:rPr>
              <a:t> </a:t>
            </a:r>
            <a:r>
              <a:rPr lang="en-GB" altLang="en-GB">
                <a:solidFill>
                  <a:srgbClr val="000000"/>
                </a:solidFill>
                <a:latin typeface="Georgia" panose="02040502050405020303"/>
              </a:rPr>
              <a:t>column, and the WHERE</a:t>
            </a:r>
            <a:r>
              <a:rPr lang="en-GB" altLang="en-GB" dirty="0">
                <a:solidFill>
                  <a:srgbClr val="000000"/>
                </a:solidFill>
                <a:latin typeface="Georgia" panose="02040502050405020303"/>
              </a:rPr>
              <a:t> </a:t>
            </a:r>
            <a:r>
              <a:rPr lang="en-GB" altLang="en-GB">
                <a:solidFill>
                  <a:srgbClr val="000000"/>
                </a:solidFill>
                <a:latin typeface="Georgia" panose="02040502050405020303"/>
              </a:rPr>
              <a:t>keyword (and the associated condition) filters the results to only the F9 v1.1 booster version.</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p:txBody>
      </p:sp>
      <p:pic>
        <p:nvPicPr>
          <p:cNvPr id="4" name="Picture 3"/>
          <p:cNvPicPr>
            <a:picLocks noChangeAspect="1"/>
          </p:cNvPicPr>
          <p:nvPr/>
        </p:nvPicPr>
        <p:blipFill>
          <a:blip r:embed="rId1"/>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4" descr="Graphical user interface, application  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Arrow: Right 5"/>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FIRST SUCCESSFUL GROUND LANDING DATE</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11406187" cy="530613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GB" dirty="0">
              <a:solidFill>
                <a:srgbClr val="000000"/>
              </a:solidFill>
              <a:latin typeface="Georgia" panose="02040502050405020303"/>
            </a:endParaRPr>
          </a:p>
          <a:p>
            <a:r>
              <a:rPr lang="en-GB" altLang="en-GB" dirty="0">
                <a:solidFill>
                  <a:srgbClr val="000000"/>
                </a:solidFill>
                <a:latin typeface="Georgia" panose="02040502050405020303"/>
              </a:rPr>
              <a:t>Find the dates of the first successful landing outcome on ground pad.</a:t>
            </a:r>
            <a:endParaRPr lang="en-GB" altLang="en-GB" dirty="0"/>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r>
              <a:rPr lang="en-GB" altLang="en-GB" dirty="0">
                <a:solidFill>
                  <a:srgbClr val="000000"/>
                </a:solidFill>
                <a:latin typeface="Georgia" panose="02040502050405020303"/>
              </a:rPr>
              <a:t>The MIN keyword is used to calculate the minimum of the DATE column, i.e. the first date, and the WHERE keyword (and the associated condition) filters the results to only the successful ground pad landings.</a:t>
            </a:r>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p:txBody>
      </p:sp>
      <p:pic>
        <p:nvPicPr>
          <p:cNvPr id="4" name="Picture 3" descr="Graphical user interface, text, application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56766" y="3458853"/>
            <a:ext cx="2510049" cy="2643024"/>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re 6"/>
          <p:cNvSpPr>
            <a:spLocks noGrp="1"/>
          </p:cNvSpPr>
          <p:nvPr/>
        </p:nvSpPr>
        <p:spPr>
          <a:xfrm>
            <a:off x="404813" y="188640"/>
            <a:ext cx="4497987"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chemeClr val="tx1"/>
                </a:solidFill>
                <a:latin typeface="Georgia" panose="02040502050405020303"/>
              </a:rPr>
              <a:t>EXECUTIVE SUMMARY</a:t>
            </a:r>
            <a:endParaRPr lang="en-GB" altLang="en-GB">
              <a:solidFill>
                <a:schemeClr val="tx1"/>
              </a:solidFill>
              <a:latin typeface="Georgia" panose="02040502050405020303"/>
            </a:endParaRPr>
          </a:p>
        </p:txBody>
      </p:sp>
      <p:sp>
        <p:nvSpPr>
          <p:cNvPr id="5" name="Espace réservé du texte 8"/>
          <p:cNvSpPr>
            <a:spLocks noGrp="1"/>
          </p:cNvSpPr>
          <p:nvPr/>
        </p:nvSpPr>
        <p:spPr>
          <a:xfrm>
            <a:off x="404813" y="1224925"/>
            <a:ext cx="5688399" cy="587059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i="0" dirty="0">
                <a:solidFill>
                  <a:schemeClr val="tx1"/>
                </a:solidFill>
                <a:effectLst/>
                <a:latin typeface="Georgia" panose="02040502050405020303"/>
              </a:rPr>
              <a:t>Summary of Methodologies:</a:t>
            </a:r>
            <a:endParaRPr lang="en-US" dirty="0">
              <a:solidFill>
                <a:schemeClr val="tx1"/>
              </a:solidFill>
              <a:latin typeface="Trade Gothic Next Light"/>
            </a:endParaRPr>
          </a:p>
          <a:p>
            <a:r>
              <a:rPr lang="en-GB" altLang="en-GB" sz="1800" i="0" dirty="0">
                <a:solidFill>
                  <a:schemeClr val="tx1"/>
                </a:solidFill>
                <a:effectLst/>
                <a:latin typeface="Georgia" panose="02040502050405020303"/>
              </a:rPr>
              <a:t>This project follows </a:t>
            </a:r>
            <a:r>
              <a:rPr lang="en-GB" altLang="en-GB" sz="1800" dirty="0">
                <a:solidFill>
                  <a:schemeClr val="tx1"/>
                </a:solidFill>
                <a:latin typeface="Georgia" panose="02040502050405020303"/>
              </a:rPr>
              <a:t>these </a:t>
            </a:r>
            <a:r>
              <a:rPr lang="en-GB" altLang="en-GB" sz="1800" i="0" dirty="0">
                <a:solidFill>
                  <a:schemeClr val="tx1"/>
                </a:solidFill>
                <a:effectLst/>
                <a:latin typeface="Georgia" panose="02040502050405020303"/>
              </a:rPr>
              <a:t>steps:</a:t>
            </a:r>
            <a:r>
              <a:rPr lang="en-GB" altLang="en-GB" sz="1800" dirty="0">
                <a:solidFill>
                  <a:schemeClr val="tx1"/>
                </a:solidFill>
                <a:latin typeface="Georgia" panose="02040502050405020303"/>
              </a:rPr>
              <a:t> </a:t>
            </a:r>
            <a:endParaRPr lang="en-US" dirty="0">
              <a:solidFill>
                <a:schemeClr val="tx1"/>
              </a:solidFill>
            </a:endParaRPr>
          </a:p>
          <a:p>
            <a:pPr marL="819150" lvl="2" indent="-457200"/>
            <a:r>
              <a:rPr lang="en-GB" altLang="en-GB" i="0" dirty="0">
                <a:solidFill>
                  <a:schemeClr val="tx1"/>
                </a:solidFill>
                <a:effectLst/>
                <a:latin typeface="Georgia" panose="02040502050405020303"/>
              </a:rPr>
              <a:t>Data Collection</a:t>
            </a:r>
            <a:endParaRPr lang="en-GB" altLang="en-GB" i="0" dirty="0">
              <a:solidFill>
                <a:schemeClr val="tx1"/>
              </a:solidFill>
              <a:effectLst/>
              <a:latin typeface="Georgia" panose="02040502050405020303"/>
            </a:endParaRPr>
          </a:p>
          <a:p>
            <a:pPr marL="819150" lvl="2" indent="-457200"/>
            <a:r>
              <a:rPr lang="en-GB" altLang="en-GB" dirty="0">
                <a:solidFill>
                  <a:schemeClr val="tx1"/>
                </a:solidFill>
                <a:latin typeface="Georgia" panose="02040502050405020303"/>
              </a:rPr>
              <a:t>Data Wrangling </a:t>
            </a:r>
            <a:endParaRPr lang="en-GB" altLang="en-GB" i="0" dirty="0">
              <a:solidFill>
                <a:schemeClr val="tx1"/>
              </a:solidFill>
              <a:effectLst/>
              <a:latin typeface="Georgia" panose="02040502050405020303"/>
            </a:endParaRPr>
          </a:p>
          <a:p>
            <a:pPr marL="819150" lvl="2" indent="-457200"/>
            <a:r>
              <a:rPr lang="en-GB" altLang="en-GB" i="0" dirty="0">
                <a:solidFill>
                  <a:schemeClr val="tx1"/>
                </a:solidFill>
                <a:effectLst/>
                <a:latin typeface="Georgia" panose="02040502050405020303"/>
              </a:rPr>
              <a:t>Exploratory Data Analysis</a:t>
            </a:r>
            <a:endParaRPr lang="en-GB" altLang="en-GB" i="0" dirty="0">
              <a:solidFill>
                <a:schemeClr val="tx1"/>
              </a:solidFill>
              <a:effectLst/>
              <a:latin typeface="Georgia" panose="02040502050405020303"/>
            </a:endParaRPr>
          </a:p>
          <a:p>
            <a:pPr marL="819150" lvl="2" indent="-457200"/>
            <a:r>
              <a:rPr lang="en-GB" altLang="en-GB" dirty="0">
                <a:solidFill>
                  <a:schemeClr val="tx1"/>
                </a:solidFill>
                <a:latin typeface="Georgia" panose="02040502050405020303"/>
              </a:rPr>
              <a:t>Interactive Visual Analytics</a:t>
            </a:r>
            <a:endParaRPr lang="en-GB" altLang="en-GB" dirty="0">
              <a:solidFill>
                <a:schemeClr val="tx1"/>
              </a:solidFill>
              <a:latin typeface="Georgia" panose="02040502050405020303"/>
            </a:endParaRPr>
          </a:p>
          <a:p>
            <a:pPr marL="819150" lvl="2" indent="-457200"/>
            <a:r>
              <a:rPr lang="en-GB" altLang="en-GB" i="0" dirty="0">
                <a:solidFill>
                  <a:schemeClr val="tx1"/>
                </a:solidFill>
                <a:effectLst/>
                <a:latin typeface="Georgia" panose="02040502050405020303"/>
              </a:rPr>
              <a:t>Predictive Analysis (Classification)</a:t>
            </a:r>
            <a:endParaRPr lang="en-GB" altLang="en-GB" i="0" dirty="0">
              <a:solidFill>
                <a:schemeClr val="tx1"/>
              </a:solidFill>
              <a:effectLst/>
              <a:latin typeface="Georgia" panose="02040502050405020303"/>
            </a:endParaRPr>
          </a:p>
          <a:p>
            <a:pPr lvl="2" indent="0">
              <a:buClr>
                <a:srgbClr val="A3A300"/>
              </a:buClr>
            </a:pPr>
            <a:endParaRPr lang="en-GB" altLang="en-GB" dirty="0">
              <a:solidFill>
                <a:schemeClr val="tx1"/>
              </a:solidFill>
              <a:latin typeface="Georgia" panose="02040502050405020303"/>
            </a:endParaRPr>
          </a:p>
          <a:p>
            <a:r>
              <a:rPr lang="en-GB" altLang="en-GB" dirty="0">
                <a:solidFill>
                  <a:schemeClr val="tx1"/>
                </a:solidFill>
                <a:latin typeface="Georgia" panose="02040502050405020303"/>
              </a:rPr>
              <a:t>Summary of Results:</a:t>
            </a:r>
            <a:endParaRPr lang="en-GB" altLang="en-GB" dirty="0">
              <a:solidFill>
                <a:schemeClr val="tx1"/>
              </a:solidFill>
            </a:endParaRPr>
          </a:p>
          <a:p>
            <a:r>
              <a:rPr lang="en-GB" altLang="en-GB" sz="1800" i="0" dirty="0">
                <a:solidFill>
                  <a:schemeClr val="tx1"/>
                </a:solidFill>
                <a:effectLst/>
                <a:latin typeface="Georgia" panose="02040502050405020303"/>
              </a:rPr>
              <a:t>This project produced the following outputs and visualizations:</a:t>
            </a:r>
            <a:endParaRPr lang="en-GB" altLang="en-GB" dirty="0">
              <a:solidFill>
                <a:schemeClr val="tx1"/>
              </a:solidFill>
              <a:latin typeface="Georgia" panose="02040502050405020303"/>
            </a:endParaRPr>
          </a:p>
          <a:p>
            <a:endParaRPr lang="en-GB" altLang="en-GB" sz="1800" dirty="0">
              <a:solidFill>
                <a:schemeClr val="tx1"/>
              </a:solidFill>
              <a:latin typeface="Georgia" panose="02040502050405020303"/>
            </a:endParaRPr>
          </a:p>
          <a:p>
            <a:pPr marL="819150" lvl="2" indent="-457200">
              <a:buFont typeface="+mj-lt"/>
              <a:buAutoNum type="arabicPeriod"/>
            </a:pPr>
            <a:r>
              <a:rPr lang="en-GB" altLang="en-GB" i="0" dirty="0">
                <a:solidFill>
                  <a:schemeClr val="tx1"/>
                </a:solidFill>
                <a:effectLst/>
                <a:latin typeface="Georgia" panose="02040502050405020303"/>
              </a:rPr>
              <a:t>Exploratory Data Analysis (EDA) results</a:t>
            </a:r>
            <a:r>
              <a:rPr lang="en-GB" altLang="en-GB" dirty="0">
                <a:solidFill>
                  <a:schemeClr val="tx1"/>
                </a:solidFill>
                <a:latin typeface="Georgia" panose="02040502050405020303"/>
              </a:rPr>
              <a:t> </a:t>
            </a:r>
            <a:endParaRPr lang="en-GB" altLang="en-GB" i="0" dirty="0">
              <a:solidFill>
                <a:schemeClr val="tx1"/>
              </a:solidFill>
              <a:effectLst/>
              <a:latin typeface="Georgia" panose="02040502050405020303"/>
            </a:endParaRPr>
          </a:p>
          <a:p>
            <a:pPr marL="819150" lvl="2" indent="-457200">
              <a:buFont typeface="+mj-lt"/>
              <a:buAutoNum type="arabicPeriod"/>
            </a:pPr>
            <a:r>
              <a:rPr lang="en-GB" altLang="en-GB" i="0" dirty="0">
                <a:solidFill>
                  <a:schemeClr val="tx1"/>
                </a:solidFill>
                <a:effectLst/>
                <a:latin typeface="Georgia" panose="02040502050405020303"/>
              </a:rPr>
              <a:t>Geospatial analytics</a:t>
            </a:r>
            <a:endParaRPr lang="en-GB" altLang="en-GB" i="0" dirty="0">
              <a:solidFill>
                <a:schemeClr val="tx1"/>
              </a:solidFill>
              <a:effectLst/>
              <a:latin typeface="Georgia" panose="02040502050405020303"/>
            </a:endParaRPr>
          </a:p>
          <a:p>
            <a:pPr marL="819150" lvl="2" indent="-457200">
              <a:buFont typeface="+mj-lt"/>
              <a:buAutoNum type="arabicPeriod"/>
            </a:pPr>
            <a:r>
              <a:rPr lang="en-GB" altLang="en-GB" dirty="0">
                <a:solidFill>
                  <a:schemeClr val="tx1"/>
                </a:solidFill>
                <a:latin typeface="Georgia" panose="02040502050405020303"/>
              </a:rPr>
              <a:t>Interactive dashboard</a:t>
            </a:r>
            <a:endParaRPr lang="en-GB" altLang="en-GB" dirty="0">
              <a:solidFill>
                <a:schemeClr val="tx1"/>
              </a:solidFill>
              <a:latin typeface="Georgia" panose="02040502050405020303"/>
            </a:endParaRPr>
          </a:p>
          <a:p>
            <a:pPr marL="819150" lvl="2" indent="-457200">
              <a:buFont typeface="+mj-lt"/>
              <a:buAutoNum type="arabicPeriod"/>
            </a:pPr>
            <a:r>
              <a:rPr lang="en-GB" altLang="en-GB" i="0" dirty="0">
                <a:solidFill>
                  <a:schemeClr val="tx1"/>
                </a:solidFill>
                <a:effectLst/>
                <a:latin typeface="Georgia" panose="02040502050405020303"/>
              </a:rPr>
              <a:t>Predictive analysis of classification models</a:t>
            </a:r>
            <a:endParaRPr lang="en-GB" altLang="en-GB" i="0" dirty="0">
              <a:solidFill>
                <a:schemeClr val="tx1"/>
              </a:solidFill>
              <a:effectLst/>
              <a:latin typeface="Georgia" panose="02040502050405020303"/>
            </a:endParaRPr>
          </a:p>
          <a:p>
            <a:endParaRPr lang="en-GB" altLang="en-GB">
              <a:solidFill>
                <a:schemeClr val="tx1"/>
              </a:solidFill>
              <a:latin typeface="Georgia" panose="02040502050405020303"/>
            </a:endParaRPr>
          </a:p>
        </p:txBody>
      </p:sp>
      <p:pic>
        <p:nvPicPr>
          <p:cNvPr id="6" name="Picture 5"/>
          <p:cNvPicPr>
            <a:picLocks noChangeAspect="1"/>
          </p:cNvPicPr>
          <p:nvPr/>
        </p:nvPicPr>
        <p:blipFill>
          <a:blip r:embed="rId2"/>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6415763" y="343452"/>
            <a:ext cx="2337074" cy="2781110"/>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p:cNvPicPr>
            <a:picLocks noChangeAspect="1"/>
          </p:cNvPicPr>
          <p:nvPr/>
        </p:nvPicPr>
        <p:blipFill rotWithShape="1">
          <a:blip r:embed="rId4"/>
          <a:srcRect l="2893" b="10631"/>
          <a:stretch>
            <a:fillRect/>
          </a:stretch>
        </p:blipFill>
        <p:spPr>
          <a:xfrm>
            <a:off x="9146459" y="343452"/>
            <a:ext cx="2520356" cy="2789666"/>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Oval 8"/>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endParaRPr lang="en-US" sz="1200"/>
          </a:p>
        </p:txBody>
      </p:sp>
      <p:sp>
        <p:nvSpPr>
          <p:cNvPr id="10" name="Oval 9"/>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endParaRPr lang="en-US" sz="1200"/>
          </a:p>
        </p:txBody>
      </p:sp>
      <p:sp>
        <p:nvSpPr>
          <p:cNvPr id="11" name="Oval 10"/>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endParaRPr lang="en-US" sz="1200"/>
          </a:p>
        </p:txBody>
      </p:sp>
      <p:sp>
        <p:nvSpPr>
          <p:cNvPr id="12" name="Oval 11"/>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endParaRPr lang="en-US"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Successful Drone Ship Landing with Payload between 4000 and 6000</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List the names of boosters which have successfully landed on drone ship and had payload mass greater than 4000 but less than 6000.</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r>
              <a:rPr lang="en-GB" altLang="en-GB">
                <a:solidFill>
                  <a:srgbClr val="000000"/>
                </a:solidFill>
                <a:latin typeface="Georgia" panose="02040502050405020303"/>
              </a:rPr>
              <a:t>The WHERE keyword is used to filter the results to include only those that satisfy both conditions in the brackets (as the AND keyword is also used). The BETWEEN keyword allows for 4000 &lt; x &lt; 6000 values to be selected.</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p:txBody>
      </p:sp>
      <p:pic>
        <p:nvPicPr>
          <p:cNvPr id="4" name="Picture 3" descr="Graphical user interface, text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1210530"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Total Number of Successful and Failure Mission Outcomes</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11668945"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Calculate the total number of successful and failure mission outcome.</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r>
              <a:rPr lang="en-GB" altLang="en-GB">
                <a:solidFill>
                  <a:srgbClr val="000000"/>
                </a:solidFill>
                <a:latin typeface="Georgia" panose="02040502050405020303"/>
              </a:rPr>
              <a:t>The COUNT keyword is used to calculate the total number of mission outcomes, and the GROUPBY keyword is also used to group these results by the type of mission outcome.</a:t>
            </a:r>
            <a:endParaRPr lang="en-GB" altLang="en-GB">
              <a:solidFill>
                <a:srgbClr val="000000"/>
              </a:solidFill>
              <a:latin typeface="Georgia" panose="02040502050405020303"/>
            </a:endParaRPr>
          </a:p>
        </p:txBody>
      </p:sp>
      <p:pic>
        <p:nvPicPr>
          <p:cNvPr id="4" name="Picture 3" descr="Graphical user interface  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2272" y="2855146"/>
            <a:ext cx="7964466" cy="121570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9547615" y="3009558"/>
            <a:ext cx="251112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p:cNvSpPr/>
          <p:nvPr/>
        </p:nvSpPr>
        <p:spPr>
          <a:xfrm>
            <a:off x="8412637" y="3186684"/>
            <a:ext cx="1004682"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56124"/>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Boosters Carried Maximum Payload</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9219579" cy="5187895"/>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List the names of the booster which have carried the maximum payload mass.</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r>
              <a:rPr lang="en-GB" altLang="en-GB">
                <a:solidFill>
                  <a:srgbClr val="000000"/>
                </a:solidFill>
                <a:latin typeface="Georgia" panose="02040502050405020303"/>
              </a:rPr>
              <a:t>A subquery is used here. The SELECT statement within the brackets finds the maximum payload, and this value is used in the WHERE condition. The DISTINCT</a:t>
            </a:r>
            <a:r>
              <a:rPr lang="en-GB" altLang="en-GB" dirty="0">
                <a:solidFill>
                  <a:srgbClr val="000000"/>
                </a:solidFill>
                <a:latin typeface="Georgia" panose="02040502050405020303"/>
              </a:rPr>
              <a:t> </a:t>
            </a:r>
            <a:r>
              <a:rPr lang="en-GB" altLang="en-GB">
                <a:solidFill>
                  <a:srgbClr val="000000"/>
                </a:solidFill>
                <a:latin typeface="Georgia" panose="02040502050405020303"/>
              </a:rPr>
              <a:t>keyword is then used to retrieve only distinct /unique booster versions. </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p:txBody>
      </p:sp>
      <p:pic>
        <p:nvPicPr>
          <p:cNvPr id="4" name="Picture 3" descr="Text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812" y="2606604"/>
            <a:ext cx="7812761" cy="172361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9831819" y="1344672"/>
            <a:ext cx="1797395" cy="436572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p:cNvSpPr/>
          <p:nvPr/>
        </p:nvSpPr>
        <p:spPr>
          <a:xfrm>
            <a:off x="8412637" y="3186684"/>
            <a:ext cx="978408" cy="5109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2015 Launch Records</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noProof="1">
                <a:solidFill>
                  <a:srgbClr val="000000"/>
                </a:solidFill>
                <a:latin typeface="Georgia" panose="02040502050405020303"/>
              </a:rPr>
              <a:t>List the failed landing_outcomes in drone ship, their booster versions, and launch site names for in year 2015.</a:t>
            </a:r>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a:p>
            <a:r>
              <a:rPr lang="en-GB" altLang="en-GB" noProof="1">
                <a:solidFill>
                  <a:srgbClr val="000000"/>
                </a:solidFill>
                <a:latin typeface="Georgia" panose="02040502050405020303"/>
              </a:rPr>
              <a:t>The WHERE keyword is used to filter the results for only failed landing outcomes, AND only for the year of 2015. </a:t>
            </a:r>
            <a:endParaRPr lang="en-GB" altLang="en-GB" noProof="1">
              <a:solidFill>
                <a:srgbClr val="000000"/>
              </a:solidFill>
              <a:latin typeface="Georgia" panose="02040502050405020303"/>
            </a:endParaRPr>
          </a:p>
          <a:p>
            <a:endParaRPr lang="en-GB" altLang="en-GB" noProof="1">
              <a:solidFill>
                <a:srgbClr val="000000"/>
              </a:solidFill>
              <a:latin typeface="Georgia" panose="02040502050405020303"/>
            </a:endParaRPr>
          </a:p>
        </p:txBody>
      </p:sp>
      <p:pic>
        <p:nvPicPr>
          <p:cNvPr id="4" name="Picture 3" descr="A screenshot of a computer  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Rank Landing Outcomes Between 2010-06-04 and 2017-03-20</a:t>
            </a:r>
            <a:endParaRPr lang="en-US">
              <a:solidFill>
                <a:srgbClr val="000000"/>
              </a:solidFill>
              <a:latin typeface="Georgia" panose="02040502050405020303"/>
            </a:endParaRPr>
          </a:p>
        </p:txBody>
      </p:sp>
      <p:sp>
        <p:nvSpPr>
          <p:cNvPr id="3" name="Text Placeholder 2"/>
          <p:cNvSpPr>
            <a:spLocks noGrp="1"/>
          </p:cNvSpPr>
          <p:nvPr/>
        </p:nvSpPr>
        <p:spPr>
          <a:xfrm>
            <a:off x="404813" y="1447800"/>
            <a:ext cx="11406187"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Rank the count of landing outcomes (such as Failure (drone ship) or Success (ground pad)) between the date 2010-06-04 and 2017-03-20, in descending order.</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r>
              <a:rPr lang="en-GB" altLang="en-GB">
                <a:solidFill>
                  <a:srgbClr val="000000"/>
                </a:solidFill>
                <a:latin typeface="Georgia" panose="02040502050405020303"/>
              </a:rPr>
              <a:t>The WHERE keyword is used with the BETWEEN keyword to filter the results to dates only within those specified. The results are then grouped and ordered, using the keywords GROUP BY and ORDER BY, respectively, where DESC is used to specify the descending order.</a:t>
            </a:r>
            <a:endParaRPr lang="en-GB" altLang="en-GB">
              <a:solidFill>
                <a:srgbClr val="000000"/>
              </a:solidFill>
              <a:latin typeface="Georgia" panose="02040502050405020303"/>
            </a:endParaRPr>
          </a:p>
        </p:txBody>
      </p:sp>
      <p:pic>
        <p:nvPicPr>
          <p:cNvPr id="4" name="Picture 3" descr="Text  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5"/>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dirty="0">
              <a:solidFill>
                <a:srgbClr val="000000"/>
              </a:solidFill>
              <a:latin typeface="Georgia" panose="02040502050405020303"/>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19"/>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67" name="Straight Connector 21"/>
          <p:cNvCxnSpPr>
            <a:cxnSpLocks noGrp="1" noRot="1" noChangeAspect="1" noMove="1" noResize="1" noEditPoints="1" noAdjustHandles="1" noChangeArrowheads="1" noChangeShapeType="1"/>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8"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69" name="Rectangle 25"/>
          <p:cNvSpPr>
            <a:spLocks noGrp="1" noRot="1" noChangeAspect="1" noMove="1" noResize="1" noEditPoints="1" noAdjustHandles="1" noChangeArrowheads="1" noChangeShapeType="1" noTextEdit="1"/>
          </p:cNvSpPr>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nvSpPr>
        <p:spPr>
          <a:xfrm>
            <a:off x="2238807" y="1037799"/>
            <a:ext cx="7714388" cy="3260635"/>
          </a:xfrm>
          <a:prstGeom prst="rect">
            <a:avLst/>
          </a:prstGeom>
        </p:spPr>
        <p:txBody>
          <a:bodyPr vert="horz" lIns="91440" tIns="45720" rIns="91440" bIns="45720" numCol="1" rtlCol="0" anchor="b" anchorCtr="0">
            <a:noAutofit/>
          </a:bodyPr>
          <a:lstStyle>
            <a:lvl1pPr marL="0" marR="0" indent="0" algn="l" defTabSz="914400" rtl="0" eaLnBrk="1" latinLnBrk="0" hangingPunct="1">
              <a:lnSpc>
                <a:spcPct val="100000"/>
              </a:lnSpc>
              <a:spcBef>
                <a:spcPct val="0"/>
              </a:spcBef>
              <a:spcAft>
                <a:spcPts val="0"/>
              </a:spcAft>
              <a:buClrTx/>
              <a:buSzTx/>
              <a:buFontTx/>
              <a:buNone/>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400" spc="600" dirty="0">
                <a:solidFill>
                  <a:schemeClr val="tx1"/>
                </a:solidFill>
                <a:latin typeface="+mj-lt"/>
              </a:rPr>
              <a:t>LAUNCH SITES PROXIMITY ANALYSIS – FOLIUM INTERACTIVE MAP</a:t>
            </a:r>
            <a:endParaRPr lang="en-US" sz="4400" spc="600" dirty="0">
              <a:solidFill>
                <a:schemeClr val="tx1"/>
              </a:solidFill>
              <a:latin typeface="+mj-lt"/>
            </a:endParaRPr>
          </a:p>
        </p:txBody>
      </p:sp>
      <p:cxnSp>
        <p:nvCxnSpPr>
          <p:cNvPr id="70" name="Straight Connector 27"/>
          <p:cNvCxnSpPr>
            <a:cxnSpLocks noGrp="1" noRot="1" noChangeAspect="1" noMove="1" noResize="1" noEditPoints="1" noAdjustHandles="1" noChangeArrowheads="1" noChangeShapeType="1"/>
          </p:cNvCxnSpPr>
          <p:nvPr/>
        </p:nvCxnSpPr>
        <p:spPr>
          <a:xfrm>
            <a:off x="5610424" y="4595321"/>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ALL LAUNCH SITES ON A MAP</a:t>
            </a:r>
            <a:endParaRPr lang="en-US">
              <a:solidFill>
                <a:srgbClr val="000000"/>
              </a:solidFill>
              <a:latin typeface="Georgia" panose="02040502050405020303"/>
            </a:endParaRPr>
          </a:p>
        </p:txBody>
      </p:sp>
      <p:sp>
        <p:nvSpPr>
          <p:cNvPr id="3" name="Text Placeholder 2"/>
          <p:cNvSpPr>
            <a:spLocks noGrp="1"/>
          </p:cNvSpPr>
          <p:nvPr/>
        </p:nvSpPr>
        <p:spPr>
          <a:xfrm>
            <a:off x="404813" y="4458153"/>
            <a:ext cx="6051227" cy="2129771"/>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All SpaceX launch sites are on coasts of the United States of America, specifically Florida and California. </a:t>
            </a:r>
            <a:endParaRPr lang="en-GB" altLang="en-GB">
              <a:solidFill>
                <a:srgbClr val="000000"/>
              </a:solidFill>
              <a:latin typeface="Georgia" panose="02040502050405020303"/>
            </a:endParaRPr>
          </a:p>
          <a:p>
            <a:endParaRPr lang="en-GB" altLang="en-GB" dirty="0">
              <a:solidFill>
                <a:srgbClr val="000000"/>
              </a:solidFill>
              <a:latin typeface="Georgia" panose="02040502050405020303"/>
            </a:endParaRPr>
          </a:p>
        </p:txBody>
      </p:sp>
      <p:pic>
        <p:nvPicPr>
          <p:cNvPr id="4" name="Picture 3"/>
          <p:cNvPicPr>
            <a:picLocks noChangeAspect="1"/>
          </p:cNvPicPr>
          <p:nvPr/>
        </p:nvPicPr>
        <p:blipFill rotWithShape="1">
          <a:blip r:embed="rId1"/>
          <a:srcRect l="14863"/>
          <a:stretch>
            <a:fillRect/>
          </a:stretch>
        </p:blipFill>
        <p:spPr>
          <a:xfrm>
            <a:off x="404813" y="1248491"/>
            <a:ext cx="5418250" cy="2972597"/>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p:cNvPicPr>
            <a:picLocks noChangeAspect="1"/>
          </p:cNvPicPr>
          <p:nvPr/>
        </p:nvPicPr>
        <p:blipFill>
          <a:blip r:embed="rId3"/>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4"/>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8" name="Straight Arrow Connector 7"/>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SUCCESS/FAILED LAUNCHES FOR EACH SITE</a:t>
            </a:r>
            <a:endParaRPr lang="en-US">
              <a:solidFill>
                <a:srgbClr val="000000"/>
              </a:solidFill>
              <a:latin typeface="Georgia" panose="02040502050405020303"/>
            </a:endParaRPr>
          </a:p>
        </p:txBody>
      </p:sp>
      <p:sp>
        <p:nvSpPr>
          <p:cNvPr id="3" name="Text Placeholder 2"/>
          <p:cNvSpPr>
            <a:spLocks noGrp="1"/>
          </p:cNvSpPr>
          <p:nvPr/>
        </p:nvSpPr>
        <p:spPr>
          <a:xfrm>
            <a:off x="6607174" y="1447801"/>
            <a:ext cx="5203825" cy="2139004"/>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Launches have been grouped into clusters, and annotated with green icons for successful launches, and red icons for failed launches.</a:t>
            </a:r>
            <a:endParaRPr lang="en-GB" altLang="en-GB">
              <a:solidFill>
                <a:srgbClr val="000000"/>
              </a:solidFill>
              <a:latin typeface="Georgia" panose="02040502050405020303"/>
            </a:endParaRPr>
          </a:p>
        </p:txBody>
      </p:sp>
      <p:pic>
        <p:nvPicPr>
          <p:cNvPr id="4" name="Picture 3"/>
          <p:cNvPicPr>
            <a:picLocks noChangeAspect="1"/>
          </p:cNvPicPr>
          <p:nvPr/>
        </p:nvPicPr>
        <p:blipFill rotWithShape="1">
          <a:blip r:embed="rId1"/>
          <a:srcRect l="5048" r="9066" b="33706"/>
          <a:stretch>
            <a:fillRect/>
          </a:stretch>
        </p:blipFill>
        <p:spPr>
          <a:xfrm>
            <a:off x="373295" y="1556792"/>
            <a:ext cx="4729603" cy="2160240"/>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rotWithShape="1">
          <a:blip r:embed="rId2"/>
          <a:srcRect l="23568" t="15992" r="18660" b="13989"/>
          <a:stretch>
            <a:fillRect/>
          </a:stretch>
        </p:blipFill>
        <p:spPr>
          <a:xfrm>
            <a:off x="6663712" y="4048112"/>
            <a:ext cx="1880560" cy="223417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p:cNvPicPr>
            <a:picLocks noChangeAspect="1"/>
          </p:cNvPicPr>
          <p:nvPr/>
        </p:nvPicPr>
        <p:blipFill rotWithShape="1">
          <a:blip r:embed="rId3"/>
          <a:srcRect l="23863" t="14943" r="18395" b="15057"/>
          <a:stretch>
            <a:fillRect/>
          </a:stretch>
        </p:blipFill>
        <p:spPr>
          <a:xfrm>
            <a:off x="9740275" y="4043176"/>
            <a:ext cx="1880560" cy="223417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4"/>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p:cNvPicPr>
            <a:picLocks noChangeAspect="1"/>
          </p:cNvPicPr>
          <p:nvPr/>
        </p:nvPicPr>
        <p:blipFill>
          <a:blip r:embed="rId5"/>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9" name="Straight Arrow Connector 8"/>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63711" y="3586805"/>
            <a:ext cx="4957124"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panose="02040502050405020303"/>
              </a:rPr>
              <a:t>CCAFS SLC-40 and CCAFS LC-40</a:t>
            </a:r>
            <a:endParaRPr lang="en-GB" altLang="en-GB">
              <a:solidFill>
                <a:srgbClr val="000000"/>
              </a:solidFill>
              <a:latin typeface="Georgia" panose="02040502050405020303"/>
            </a:endParaRPr>
          </a:p>
        </p:txBody>
      </p:sp>
      <p:sp>
        <p:nvSpPr>
          <p:cNvPr id="13" name="TextBox 12"/>
          <p:cNvSpPr txBox="1"/>
          <p:nvPr/>
        </p:nvSpPr>
        <p:spPr>
          <a:xfrm>
            <a:off x="3682611" y="4217798"/>
            <a:ext cx="1420287" cy="646331"/>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panose="02040502050405020303"/>
              </a:rPr>
              <a:t>KSC LC-39A</a:t>
            </a:r>
            <a:endParaRPr lang="en-GB" altLang="en-GB">
              <a:solidFill>
                <a:srgbClr val="000000"/>
              </a:solidFill>
              <a:latin typeface="Georgia" panose="02040502050405020303"/>
            </a:endParaRPr>
          </a:p>
        </p:txBody>
      </p:sp>
      <p:sp>
        <p:nvSpPr>
          <p:cNvPr id="14" name="TextBox 13"/>
          <p:cNvSpPr txBox="1"/>
          <p:nvPr/>
        </p:nvSpPr>
        <p:spPr>
          <a:xfrm>
            <a:off x="529276" y="4012456"/>
            <a:ext cx="1732666" cy="369332"/>
          </a:xfrm>
          <a:prstGeom prst="rect">
            <a:avLst/>
          </a:prstGeom>
          <a:noFill/>
        </p:spPr>
        <p:txBody>
          <a:bodyPr wrap="squar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en-GB">
                <a:solidFill>
                  <a:srgbClr val="000000"/>
                </a:solidFill>
                <a:latin typeface="Georgia" panose="02040502050405020303"/>
              </a:rPr>
              <a:t>VAFB SLC-4E</a:t>
            </a:r>
            <a:endParaRPr lang="en-GB" altLang="en-GB">
              <a:solidFill>
                <a:srgbClr val="000000"/>
              </a:solidFill>
              <a:latin typeface="Georgia" panose="02040502050405020303"/>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PROXIMITY OF LAUNCH SITES TO OTHER POINTS OF INTEREST</a:t>
            </a:r>
            <a:endParaRPr lang="en-US">
              <a:solidFill>
                <a:srgbClr val="000000"/>
              </a:solidFill>
              <a:latin typeface="Georgia" panose="02040502050405020303"/>
            </a:endParaRPr>
          </a:p>
        </p:txBody>
      </p:sp>
      <p:sp>
        <p:nvSpPr>
          <p:cNvPr id="3" name="Text Placeholder 2"/>
          <p:cNvSpPr>
            <a:spLocks noGrp="1"/>
          </p:cNvSpPr>
          <p:nvPr/>
        </p:nvSpPr>
        <p:spPr>
          <a:xfrm>
            <a:off x="7968208" y="1196752"/>
            <a:ext cx="3826538" cy="211140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sz="1200">
                <a:solidFill>
                  <a:srgbClr val="000000"/>
                </a:solidFill>
                <a:latin typeface="Georgia" panose="02040502050405020303"/>
              </a:rPr>
              <a:t>Are launch sites in close proximity to railways? </a:t>
            </a:r>
            <a:endParaRPr lang="en-GB" altLang="en-GB" sz="1200">
              <a:solidFill>
                <a:srgbClr val="000000"/>
              </a:solidFill>
              <a:latin typeface="Georgia" panose="02040502050405020303"/>
            </a:endParaRPr>
          </a:p>
          <a:p>
            <a:pPr marL="342900" indent="-342900">
              <a:buFont typeface="Arial" panose="020B0604020202020204" pitchFamily="34" charset="0"/>
              <a:buChar char="•"/>
            </a:pPr>
            <a:r>
              <a:rPr lang="en-GB" altLang="en-GB" sz="1200">
                <a:solidFill>
                  <a:srgbClr val="000000"/>
                </a:solidFill>
                <a:latin typeface="Georgia" panose="02040502050405020303"/>
              </a:rPr>
              <a:t>YES. The coastline is only 0.87 km due East.</a:t>
            </a:r>
            <a:endParaRPr lang="en-GB" altLang="en-GB" sz="1200">
              <a:solidFill>
                <a:srgbClr val="000000"/>
              </a:solidFill>
              <a:latin typeface="Georgia" panose="02040502050405020303"/>
            </a:endParaRPr>
          </a:p>
          <a:p>
            <a:r>
              <a:rPr lang="en-GB" altLang="en-GB" sz="1200" b="0">
                <a:solidFill>
                  <a:srgbClr val="000000"/>
                </a:solidFill>
                <a:effectLst/>
                <a:latin typeface="Georgia" panose="02040502050405020303"/>
              </a:rPr>
              <a:t>Are launch sites in close proximity to highways?</a:t>
            </a:r>
            <a:r>
              <a:rPr lang="en-GB" altLang="en-GB" sz="1200">
                <a:solidFill>
                  <a:srgbClr val="000000"/>
                </a:solidFill>
                <a:latin typeface="Georgia" panose="02040502050405020303"/>
              </a:rPr>
              <a:t> </a:t>
            </a:r>
            <a:endParaRPr lang="en-GB" altLang="en-GB" sz="1200" b="0">
              <a:solidFill>
                <a:srgbClr val="000000"/>
              </a:solidFill>
              <a:effectLst/>
              <a:latin typeface="Georgia" panose="02040502050405020303"/>
            </a:endParaRPr>
          </a:p>
          <a:p>
            <a:pPr marL="342900" indent="-342900">
              <a:buFont typeface="Arial" panose="020B0604020202020204" pitchFamily="34" charset="0"/>
              <a:buChar char="•"/>
            </a:pPr>
            <a:r>
              <a:rPr lang="en-GB" altLang="en-GB" sz="1200" b="0">
                <a:solidFill>
                  <a:srgbClr val="000000"/>
                </a:solidFill>
                <a:effectLst/>
                <a:latin typeface="Georgia" panose="02040502050405020303"/>
              </a:rPr>
              <a:t>YES. </a:t>
            </a:r>
            <a:r>
              <a:rPr lang="en-GB" altLang="en-GB" sz="1200">
                <a:solidFill>
                  <a:srgbClr val="000000"/>
                </a:solidFill>
                <a:latin typeface="Georgia" panose="02040502050405020303"/>
              </a:rPr>
              <a:t>The nearest highway is only 0.59km away. </a:t>
            </a:r>
            <a:endParaRPr lang="en-GB" altLang="en-GB" sz="1200">
              <a:solidFill>
                <a:srgbClr val="000000"/>
              </a:solidFill>
              <a:latin typeface="Georgia" panose="02040502050405020303"/>
            </a:endParaRPr>
          </a:p>
          <a:p>
            <a:r>
              <a:rPr lang="en-GB" altLang="en-GB" sz="1200" b="0">
                <a:solidFill>
                  <a:srgbClr val="000000"/>
                </a:solidFill>
                <a:effectLst/>
                <a:latin typeface="Georgia" panose="02040502050405020303"/>
              </a:rPr>
              <a:t>Are launch sites in close proximity to railways?</a:t>
            </a:r>
            <a:endParaRPr lang="en-GB" altLang="en-GB" sz="1200" b="0">
              <a:solidFill>
                <a:srgbClr val="000000"/>
              </a:solidFill>
              <a:effectLst/>
              <a:latin typeface="Georgia" panose="02040502050405020303"/>
            </a:endParaRPr>
          </a:p>
          <a:p>
            <a:pPr marL="342900" indent="-342900">
              <a:buFont typeface="Arial" panose="020B0604020202020204" pitchFamily="34" charset="0"/>
              <a:buChar char="•"/>
            </a:pPr>
            <a:r>
              <a:rPr lang="en-GB" altLang="en-GB" sz="1200" b="0">
                <a:solidFill>
                  <a:srgbClr val="000000"/>
                </a:solidFill>
                <a:effectLst/>
                <a:latin typeface="Georgia" panose="02040502050405020303"/>
              </a:rPr>
              <a:t>YES. </a:t>
            </a:r>
            <a:r>
              <a:rPr lang="en-GB" altLang="en-GB" sz="1200">
                <a:solidFill>
                  <a:srgbClr val="000000"/>
                </a:solidFill>
                <a:latin typeface="Georgia" panose="02040502050405020303"/>
              </a:rPr>
              <a:t>The nearest railway is only 1.29 km away.</a:t>
            </a:r>
            <a:endParaRPr lang="en-GB" altLang="en-GB" sz="1200">
              <a:solidFill>
                <a:srgbClr val="000000"/>
              </a:solidFill>
              <a:latin typeface="Georgia" panose="02040502050405020303"/>
            </a:endParaRPr>
          </a:p>
          <a:p>
            <a:r>
              <a:rPr lang="en-GB" altLang="en-GB" sz="1200" b="0">
                <a:solidFill>
                  <a:srgbClr val="000000"/>
                </a:solidFill>
                <a:effectLst/>
                <a:latin typeface="Georgia" panose="02040502050405020303"/>
              </a:rPr>
              <a:t>Do launch sites keep certain distance away from cities?</a:t>
            </a:r>
            <a:r>
              <a:rPr lang="en-GB" altLang="en-GB" sz="1200">
                <a:solidFill>
                  <a:srgbClr val="000000"/>
                </a:solidFill>
                <a:latin typeface="Georgia" panose="02040502050405020303"/>
              </a:rPr>
              <a:t> </a:t>
            </a:r>
            <a:endParaRPr lang="en-GB" altLang="en-GB" sz="1200" b="0">
              <a:solidFill>
                <a:srgbClr val="000000"/>
              </a:solidFill>
              <a:effectLst/>
              <a:latin typeface="Georgia" panose="02040502050405020303"/>
            </a:endParaRPr>
          </a:p>
          <a:p>
            <a:pPr marL="342900" indent="-342900">
              <a:buFont typeface="Arial" panose="020B0604020202020204" pitchFamily="34" charset="0"/>
              <a:buChar char="•"/>
            </a:pPr>
            <a:r>
              <a:rPr lang="en-GB" altLang="en-GB" sz="1200" b="0">
                <a:solidFill>
                  <a:srgbClr val="000000"/>
                </a:solidFill>
                <a:effectLst/>
                <a:latin typeface="Georgia" panose="02040502050405020303"/>
              </a:rPr>
              <a:t>YES. </a:t>
            </a:r>
            <a:r>
              <a:rPr lang="en-GB" altLang="en-GB" sz="1200">
                <a:solidFill>
                  <a:srgbClr val="000000"/>
                </a:solidFill>
                <a:latin typeface="Georgia" panose="02040502050405020303"/>
              </a:rPr>
              <a:t>The nearest city is 51.74 km away.</a:t>
            </a:r>
            <a:endParaRPr lang="en-GB" altLang="en-GB" sz="1200">
              <a:solidFill>
                <a:srgbClr val="000000"/>
              </a:solidFill>
              <a:latin typeface="Georgia" panose="02040502050405020303"/>
            </a:endParaRPr>
          </a:p>
          <a:p>
            <a:endParaRPr lang="en-GB" altLang="en-GB" dirty="0">
              <a:solidFill>
                <a:srgbClr val="000000"/>
              </a:solidFill>
              <a:latin typeface="Georgia" panose="02040502050405020303"/>
            </a:endParaRPr>
          </a:p>
        </p:txBody>
      </p:sp>
      <p:pic>
        <p:nvPicPr>
          <p:cNvPr id="4" name="Picture 3"/>
          <p:cNvPicPr>
            <a:picLocks noChangeAspect="1"/>
          </p:cNvPicPr>
          <p:nvPr/>
        </p:nvPicPr>
        <p:blipFill>
          <a:blip r:embed="rId1"/>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p:cNvPicPr>
            <a:picLocks noChangeAspect="1"/>
          </p:cNvPicPr>
          <p:nvPr/>
        </p:nvPicPr>
        <p:blipFill>
          <a:blip r:embed="rId3"/>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p:cNvSpPr txBox="1"/>
          <p:nvPr/>
        </p:nvSpPr>
        <p:spPr>
          <a:xfrm>
            <a:off x="479376" y="1163716"/>
            <a:ext cx="3923617"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solidFill>
                  <a:srgbClr val="000000"/>
                </a:solidFill>
                <a:latin typeface="Georgia" panose="02040502050405020303"/>
              </a:rPr>
              <a:t>Using the CCAFS SLC-40 launch site as an example site, we can understand more about the placement of launch sites.</a:t>
            </a:r>
            <a:endParaRPr lang="en-GB" altLang="en-GB" sz="1600">
              <a:solidFill>
                <a:srgbClr val="000000"/>
              </a:solidFill>
              <a:latin typeface="Georgia" panose="02040502050405020303"/>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4" name="Straight Connector 8"/>
          <p:cNvCxnSpPr>
            <a:cxnSpLocks noGrp="1" noRot="1" noChangeAspect="1" noMove="1" noResize="1" noEditPoints="1" noAdjustHandles="1" noChangeArrowheads="1" noChangeShapeType="1"/>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Rectangle 6"/>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3600" spc="600" noProof="1">
                <a:solidFill>
                  <a:schemeClr val="tx1"/>
                </a:solidFill>
                <a:latin typeface="+mj-lt"/>
              </a:rPr>
              <a:t>interactive dashboard  - Plotly Dash</a:t>
            </a:r>
            <a:endParaRPr lang="en-US" sz="3600" spc="600" noProof="1">
              <a:solidFill>
                <a:schemeClr val="tx1"/>
              </a:solidFill>
              <a:latin typeface="+mj-lt"/>
            </a:endParaRPr>
          </a:p>
        </p:txBody>
      </p:sp>
      <p:sp>
        <p:nvSpPr>
          <p:cNvPr id="26" name="Rectangle 12"/>
          <p:cNvSpPr>
            <a:spLocks noGrp="1" noRot="1" noChangeAspect="1" noMove="1" noResize="1" noEditPoints="1" noAdjustHandles="1" noChangeArrowheads="1" noChangeShapeType="1" noTextEdit="1"/>
          </p:cNvSpPr>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7" name="Straight Connector 14"/>
          <p:cNvCxnSpPr>
            <a:cxnSpLocks noGrp="1" noRot="1" noChangeAspect="1" noMove="1" noResize="1" noEditPoints="1" noAdjustHandles="1" noChangeArrowheads="1" noChangeShapeType="1"/>
          </p:cNvCxnSpPr>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a:spLocks noGrp="1" noRot="1" noChangeAspect="1" noMove="1" noResize="1" noEditPoints="1" noAdjustHandles="1" noChangeArrowheads="1" noChangeShapeType="1" noTextEdit="1"/>
          </p:cNvSpPr>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15" name="Straight Connector 14"/>
          <p:cNvCxnSpPr>
            <a:cxnSpLocks noGrp="1" noRot="1" noChangeAspect="1" noMove="1" noResize="1" noEditPoints="1" noAdjustHandles="1" noChangeArrowheads="1" noChangeShapeType="1"/>
          </p:cNvCxnSpPr>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5837"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Title 12"/>
          <p:cNvSpPr>
            <a:spLocks noGrp="1"/>
          </p:cNvSpPr>
          <p:nvPr/>
        </p:nvSpPr>
        <p:spPr>
          <a:xfrm>
            <a:off x="680710" y="175502"/>
            <a:ext cx="10947772" cy="403747"/>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b="1" dirty="0">
                <a:solidFill>
                  <a:schemeClr val="tx1"/>
                </a:solidFill>
                <a:latin typeface="Georgia" panose="02040502050405020303"/>
              </a:rPr>
              <a:t>TABLE OF CONTENTS</a:t>
            </a:r>
            <a:endParaRPr lang="en-US" b="1" dirty="0">
              <a:solidFill>
                <a:schemeClr val="tx1"/>
              </a:solidFill>
              <a:latin typeface="Georgia" panose="02040502050405020303"/>
            </a:endParaRPr>
          </a:p>
        </p:txBody>
      </p:sp>
      <p:sp>
        <p:nvSpPr>
          <p:cNvPr id="4" name="Text Placeholder 2"/>
          <p:cNvSpPr>
            <a:spLocks noGrp="1"/>
          </p:cNvSpPr>
          <p:nvPr/>
        </p:nvSpPr>
        <p:spPr>
          <a:xfrm>
            <a:off x="404813" y="767444"/>
            <a:ext cx="11406187" cy="5631769"/>
          </a:xfrm>
          <a:prstGeom prst="rect">
            <a:avLst/>
          </a:prstGeom>
          <a:solidFill>
            <a:schemeClr val="accent3">
              <a:lumMod val="20000"/>
              <a:lumOff val="80000"/>
            </a:schemeClr>
          </a:solidFill>
        </p:spPr>
        <p:txBody>
          <a:bodyPr vert="horz" lIns="0" tIns="0" rIns="0" bIns="0" numCol="2"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ltLang="en-GB" sz="1600">
                <a:solidFill>
                  <a:schemeClr val="tx1"/>
                </a:solidFill>
                <a:latin typeface="Georgia" panose="02040502050405020303"/>
              </a:rPr>
              <a:t>Data Collection</a:t>
            </a:r>
            <a:endParaRPr lang="en-GB" altLang="en-GB" sz="1600">
              <a:solidFill>
                <a:schemeClr val="tx1"/>
              </a:solidFill>
              <a:latin typeface="Georgia" panose="02040502050405020303"/>
            </a:endParaRPr>
          </a:p>
          <a:p>
            <a:pPr marL="520700" lvl="1" indent="-342900">
              <a:buFont typeface="Arial" panose="020B0604020202020204" pitchFamily="34" charset="0"/>
              <a:buChar char="•"/>
            </a:pPr>
            <a:r>
              <a:rPr lang="en-GB" altLang="en-GB" sz="1400">
                <a:solidFill>
                  <a:schemeClr val="tx1"/>
                </a:solidFill>
                <a:latin typeface="Georgia" panose="02040502050405020303"/>
              </a:rPr>
              <a:t>Making GET requests to the SpaceX REST API</a:t>
            </a:r>
            <a:endParaRPr lang="en-GB" altLang="en-GB" sz="1400">
              <a:solidFill>
                <a:schemeClr val="tx1"/>
              </a:solidFill>
              <a:latin typeface="Georgia" panose="02040502050405020303"/>
            </a:endParaRPr>
          </a:p>
          <a:p>
            <a:pPr marL="520700" lvl="1" indent="-342900">
              <a:buFont typeface="Arial" panose="020B0604020202020204" pitchFamily="34" charset="0"/>
              <a:buChar char="•"/>
            </a:pPr>
            <a:r>
              <a:rPr lang="en-GB" altLang="en-GB" sz="1400">
                <a:solidFill>
                  <a:schemeClr val="tx1"/>
                </a:solidFill>
                <a:latin typeface="Georgia" panose="02040502050405020303"/>
              </a:rPr>
              <a:t>Web Scraping</a:t>
            </a:r>
            <a:endParaRPr lang="en-GB" altLang="en-GB" sz="1100">
              <a:solidFill>
                <a:schemeClr val="tx1"/>
              </a:solidFill>
              <a:latin typeface="Georgia" panose="02040502050405020303"/>
            </a:endParaRPr>
          </a:p>
          <a:p>
            <a:pPr marL="342900" indent="-342900">
              <a:buFont typeface="+mj-lt"/>
              <a:buAutoNum type="arabicPeriod"/>
            </a:pPr>
            <a:r>
              <a:rPr lang="en-GB" altLang="en-GB" sz="1600">
                <a:solidFill>
                  <a:schemeClr val="tx1"/>
                </a:solidFill>
                <a:latin typeface="Georgia" panose="02040502050405020303"/>
              </a:rPr>
              <a:t>Data Wrangling </a:t>
            </a:r>
            <a:endParaRPr lang="en-GB" altLang="en-GB" sz="1600">
              <a:solidFill>
                <a:schemeClr val="tx1"/>
              </a:solidFill>
              <a:latin typeface="Georgia" panose="02040502050405020303"/>
            </a:endParaRPr>
          </a:p>
          <a:p>
            <a:pPr marL="520700" lvl="1" indent="-342900">
              <a:buFont typeface="Arial" panose="020B0604020202020204" pitchFamily="34" charset="0"/>
              <a:buChar char="•"/>
            </a:pPr>
            <a:r>
              <a:rPr lang="en-GB" altLang="en-GB" sz="1400">
                <a:solidFill>
                  <a:schemeClr val="tx1"/>
                </a:solidFill>
                <a:latin typeface="Georgia" panose="02040502050405020303"/>
              </a:rPr>
              <a:t>Using the .</a:t>
            </a:r>
            <a:r>
              <a:rPr lang="en-GB" altLang="en-GB" sz="1400" noProof="1">
                <a:solidFill>
                  <a:schemeClr val="tx1"/>
                </a:solidFill>
                <a:latin typeface="Georgia" panose="02040502050405020303"/>
              </a:rPr>
              <a:t>fillna</a:t>
            </a:r>
            <a:r>
              <a:rPr lang="en-GB" altLang="en-GB" sz="1400">
                <a:solidFill>
                  <a:schemeClr val="tx1"/>
                </a:solidFill>
                <a:latin typeface="Georgia" panose="02040502050405020303"/>
              </a:rPr>
              <a:t>() method to remove NaN values</a:t>
            </a:r>
            <a:endParaRPr lang="en-GB" altLang="en-GB" sz="1400">
              <a:solidFill>
                <a:schemeClr val="tx1"/>
              </a:solidFill>
              <a:latin typeface="Georgia" panose="02040502050405020303"/>
            </a:endParaRPr>
          </a:p>
          <a:p>
            <a:pPr marL="520700" lvl="1" indent="-342900">
              <a:buFont typeface="Arial" panose="020B0604020202020204" pitchFamily="34" charset="0"/>
              <a:buChar char="•"/>
            </a:pPr>
            <a:r>
              <a:rPr lang="en-GB" altLang="en-GB" sz="1400">
                <a:solidFill>
                  <a:schemeClr val="tx1"/>
                </a:solidFill>
                <a:latin typeface="Georgia" panose="02040502050405020303"/>
              </a:rPr>
              <a:t>Using the </a:t>
            </a:r>
            <a:r>
              <a:rPr lang="en-GB" altLang="en-GB" sz="1400" b="0">
                <a:solidFill>
                  <a:schemeClr val="tx1"/>
                </a:solidFill>
                <a:effectLst/>
                <a:latin typeface="Georgia" panose="02040502050405020303"/>
              </a:rPr>
              <a:t>.value_counts()</a:t>
            </a:r>
            <a:r>
              <a:rPr lang="en-GB" altLang="en-GB" sz="1400">
                <a:solidFill>
                  <a:schemeClr val="tx1"/>
                </a:solidFill>
                <a:latin typeface="Georgia" panose="02040502050405020303"/>
              </a:rPr>
              <a:t> method to determine the following:</a:t>
            </a:r>
            <a:endParaRPr lang="en-GB" altLang="en-GB" sz="1400">
              <a:solidFill>
                <a:schemeClr val="tx1"/>
              </a:solidFill>
              <a:latin typeface="Georgia" panose="02040502050405020303"/>
            </a:endParaRPr>
          </a:p>
          <a:p>
            <a:pPr marL="704850" lvl="2" indent="-342900"/>
            <a:r>
              <a:rPr lang="en-GB" altLang="en-GB" sz="1200">
                <a:solidFill>
                  <a:schemeClr val="tx1"/>
                </a:solidFill>
                <a:latin typeface="Georgia" panose="02040502050405020303"/>
              </a:rPr>
              <a:t>Number of launches on each site</a:t>
            </a:r>
            <a:endParaRPr lang="en-GB" altLang="en-GB" sz="1200">
              <a:solidFill>
                <a:schemeClr val="tx1"/>
              </a:solidFill>
              <a:latin typeface="Georgia" panose="02040502050405020303"/>
            </a:endParaRPr>
          </a:p>
          <a:p>
            <a:pPr marL="704850" lvl="2" indent="-342900"/>
            <a:r>
              <a:rPr lang="en-GB" altLang="en-GB" sz="1200">
                <a:solidFill>
                  <a:schemeClr val="tx1"/>
                </a:solidFill>
                <a:latin typeface="Georgia" panose="02040502050405020303"/>
              </a:rPr>
              <a:t>Number and occurrence of each orbit</a:t>
            </a:r>
            <a:endParaRPr lang="en-GB" altLang="en-GB" sz="1200">
              <a:solidFill>
                <a:schemeClr val="tx1"/>
              </a:solidFill>
              <a:latin typeface="Georgia" panose="02040502050405020303"/>
            </a:endParaRPr>
          </a:p>
          <a:p>
            <a:pPr marL="704850" lvl="2" indent="-342900"/>
            <a:r>
              <a:rPr lang="en-GB" altLang="en-GB" sz="1200">
                <a:solidFill>
                  <a:schemeClr val="tx1"/>
                </a:solidFill>
                <a:latin typeface="Georgia" panose="02040502050405020303"/>
              </a:rPr>
              <a:t>Number and occurrence of mission outcome per orbit type</a:t>
            </a:r>
            <a:endParaRPr lang="en-GB" altLang="en-GB" sz="1200">
              <a:solidFill>
                <a:schemeClr val="tx1"/>
              </a:solidFill>
              <a:latin typeface="Georgia" panose="02040502050405020303"/>
            </a:endParaRPr>
          </a:p>
          <a:p>
            <a:pPr marL="520700" lvl="1" indent="-342900"/>
            <a:r>
              <a:rPr lang="en-GB" altLang="en-GB" sz="1400">
                <a:solidFill>
                  <a:schemeClr val="tx1"/>
                </a:solidFill>
                <a:latin typeface="Georgia" panose="02040502050405020303"/>
              </a:rPr>
              <a:t>Creating a landing outcome label that shows the following:</a:t>
            </a:r>
            <a:endParaRPr lang="en-GB" altLang="en-GB" sz="1400">
              <a:solidFill>
                <a:schemeClr val="tx1"/>
              </a:solidFill>
              <a:latin typeface="Georgia" panose="02040502050405020303"/>
            </a:endParaRPr>
          </a:p>
          <a:p>
            <a:pPr marL="704850" lvl="2" indent="-342900"/>
            <a:r>
              <a:rPr lang="en-GB" altLang="en-GB" sz="1200">
                <a:solidFill>
                  <a:schemeClr val="tx1"/>
                </a:solidFill>
                <a:latin typeface="Georgia" panose="02040502050405020303"/>
              </a:rPr>
              <a:t>0 when the booster did not land successfully</a:t>
            </a:r>
            <a:endParaRPr lang="en-GB" altLang="en-GB" sz="1200">
              <a:solidFill>
                <a:schemeClr val="tx1"/>
              </a:solidFill>
              <a:latin typeface="Georgia" panose="02040502050405020303"/>
            </a:endParaRPr>
          </a:p>
          <a:p>
            <a:pPr marL="704850" lvl="2" indent="-342900"/>
            <a:r>
              <a:rPr lang="en-GB" altLang="en-GB" sz="1200">
                <a:solidFill>
                  <a:schemeClr val="tx1"/>
                </a:solidFill>
                <a:latin typeface="Georgia" panose="02040502050405020303"/>
              </a:rPr>
              <a:t>1 when the booster did land successfully</a:t>
            </a:r>
            <a:endParaRPr lang="en-GB" altLang="en-GB" sz="1200">
              <a:solidFill>
                <a:schemeClr val="tx1"/>
              </a:solidFill>
              <a:latin typeface="Georgia" panose="02040502050405020303"/>
            </a:endParaRPr>
          </a:p>
          <a:p>
            <a:pPr marL="342900" indent="-342900">
              <a:buFont typeface="+mj-lt"/>
              <a:buAutoNum type="arabicPeriod"/>
            </a:pPr>
            <a:r>
              <a:rPr lang="en-GB" altLang="en-GB" sz="1600">
                <a:solidFill>
                  <a:schemeClr val="tx1"/>
                </a:solidFill>
                <a:latin typeface="Georgia" panose="02040502050405020303"/>
              </a:rPr>
              <a:t>Exploratory Data Analysis</a:t>
            </a:r>
            <a:endParaRPr lang="en-GB" altLang="en-GB" sz="1600">
              <a:solidFill>
                <a:schemeClr val="tx1"/>
              </a:solidFill>
              <a:latin typeface="Georgia" panose="02040502050405020303"/>
            </a:endParaRPr>
          </a:p>
          <a:p>
            <a:pPr marL="520700" lvl="1" indent="-342900">
              <a:buFont typeface="Arial" panose="020B0604020202020204" pitchFamily="34" charset="0"/>
              <a:buChar char="•"/>
            </a:pPr>
            <a:r>
              <a:rPr lang="en-GB" altLang="en-GB" sz="1400">
                <a:solidFill>
                  <a:schemeClr val="tx1"/>
                </a:solidFill>
                <a:latin typeface="Georgia" panose="02040502050405020303"/>
              </a:rPr>
              <a:t>Using SQL queries to manipulate and evaluate the SpaceX dataset</a:t>
            </a:r>
            <a:endParaRPr lang="en-GB" altLang="en-GB" sz="1400">
              <a:solidFill>
                <a:schemeClr val="tx1"/>
              </a:solidFill>
              <a:latin typeface="Georgia" panose="02040502050405020303"/>
            </a:endParaRPr>
          </a:p>
          <a:p>
            <a:pPr marL="520700" lvl="1" indent="-342900">
              <a:buFont typeface="Arial" panose="020B0604020202020204" pitchFamily="34" charset="0"/>
              <a:buChar char="•"/>
            </a:pPr>
            <a:r>
              <a:rPr lang="en-GB" altLang="en-GB" sz="1400">
                <a:solidFill>
                  <a:schemeClr val="tx1"/>
                </a:solidFill>
                <a:latin typeface="Georgia" panose="02040502050405020303"/>
              </a:rPr>
              <a:t>Using Pandas and Matplotlib to visualize relationships between variables, and determine patterns</a:t>
            </a:r>
            <a:endParaRPr lang="en-GB" altLang="en-GB" sz="1400">
              <a:solidFill>
                <a:schemeClr val="tx1"/>
              </a:solidFill>
              <a:latin typeface="Georgia" panose="02040502050405020303"/>
            </a:endParaRPr>
          </a:p>
          <a:p>
            <a:pPr marL="342900" indent="-342900">
              <a:buFont typeface="+mj-lt"/>
              <a:buAutoNum type="arabicPeriod"/>
            </a:pPr>
            <a:r>
              <a:rPr lang="en-GB" altLang="en-GB" sz="1600">
                <a:solidFill>
                  <a:schemeClr val="tx1"/>
                </a:solidFill>
                <a:latin typeface="Georgia" panose="02040502050405020303"/>
              </a:rPr>
              <a:t>Interactive Visual Analytics</a:t>
            </a:r>
            <a:endParaRPr lang="en-GB" altLang="en-GB" sz="1600">
              <a:solidFill>
                <a:schemeClr val="tx1"/>
              </a:solidFill>
              <a:latin typeface="Georgia" panose="02040502050405020303"/>
            </a:endParaRPr>
          </a:p>
          <a:p>
            <a:pPr marL="520700" lvl="1" indent="-342900">
              <a:buFont typeface="Arial" panose="020B0604020202020204" pitchFamily="34" charset="0"/>
              <a:buChar char="•"/>
            </a:pPr>
            <a:r>
              <a:rPr lang="en-GB" altLang="en-GB" sz="1400">
                <a:solidFill>
                  <a:schemeClr val="tx1"/>
                </a:solidFill>
                <a:latin typeface="Georgia" panose="02040502050405020303"/>
              </a:rPr>
              <a:t>Geospatial analytics using Folium</a:t>
            </a:r>
            <a:endParaRPr lang="en-GB" altLang="en-GB" sz="1400">
              <a:solidFill>
                <a:schemeClr val="tx1"/>
              </a:solidFill>
              <a:latin typeface="Georgia" panose="02040502050405020303"/>
            </a:endParaRPr>
          </a:p>
          <a:p>
            <a:pPr marL="520700" lvl="1" indent="-342900">
              <a:buFont typeface="Arial" panose="020B0604020202020204" pitchFamily="34" charset="0"/>
              <a:buChar char="•"/>
            </a:pPr>
            <a:r>
              <a:rPr lang="en-GB" altLang="en-GB" sz="1400">
                <a:solidFill>
                  <a:schemeClr val="tx1"/>
                </a:solidFill>
                <a:latin typeface="Georgia" panose="02040502050405020303"/>
              </a:rPr>
              <a:t>Creating an interactive dashboard using Plotly Dash</a:t>
            </a:r>
            <a:endParaRPr lang="en-GB" altLang="en-GB" sz="1600">
              <a:solidFill>
                <a:schemeClr val="tx1"/>
              </a:solidFill>
              <a:latin typeface="Georgia" panose="02040502050405020303"/>
            </a:endParaRPr>
          </a:p>
          <a:p>
            <a:pPr marL="342900" indent="-342900">
              <a:buFont typeface="+mj-lt"/>
              <a:buAutoNum type="arabicPeriod"/>
            </a:pPr>
            <a:r>
              <a:rPr lang="en-GB" altLang="en-GB" sz="1600">
                <a:solidFill>
                  <a:schemeClr val="tx1"/>
                </a:solidFill>
                <a:latin typeface="Georgia" panose="02040502050405020303"/>
              </a:rPr>
              <a:t>Data Modelling and Evaluation</a:t>
            </a:r>
            <a:endParaRPr lang="en-GB" altLang="en-GB" sz="1600">
              <a:solidFill>
                <a:schemeClr val="tx1"/>
              </a:solidFill>
              <a:latin typeface="Georgia" panose="02040502050405020303"/>
            </a:endParaRPr>
          </a:p>
          <a:p>
            <a:pPr marL="520700" lvl="1" indent="-342900">
              <a:buFont typeface="Arial" panose="020B0604020202020204" pitchFamily="34" charset="0"/>
              <a:buChar char="•"/>
            </a:pPr>
            <a:r>
              <a:rPr lang="en-GB" altLang="en-GB" sz="1400">
                <a:solidFill>
                  <a:schemeClr val="tx1"/>
                </a:solidFill>
                <a:latin typeface="Georgia" panose="02040502050405020303"/>
              </a:rPr>
              <a:t>Using Scikit-Learn to:</a:t>
            </a:r>
            <a:endParaRPr lang="en-GB" altLang="en-GB" sz="1400">
              <a:solidFill>
                <a:schemeClr val="tx1"/>
              </a:solidFill>
              <a:latin typeface="Georgia" panose="02040502050405020303"/>
            </a:endParaRPr>
          </a:p>
          <a:p>
            <a:pPr marL="704850" lvl="2" indent="-342900"/>
            <a:r>
              <a:rPr lang="en-GB" altLang="en-GB" sz="1200">
                <a:solidFill>
                  <a:schemeClr val="tx1"/>
                </a:solidFill>
                <a:latin typeface="Georgia" panose="02040502050405020303"/>
              </a:rPr>
              <a:t>Pre-process (standardize) the data</a:t>
            </a:r>
            <a:endParaRPr lang="en-GB" altLang="en-GB" sz="1200">
              <a:solidFill>
                <a:schemeClr val="tx1"/>
              </a:solidFill>
              <a:latin typeface="Georgia" panose="02040502050405020303"/>
            </a:endParaRPr>
          </a:p>
          <a:p>
            <a:pPr marL="704850" lvl="2" indent="-342900"/>
            <a:r>
              <a:rPr lang="en-GB" altLang="en-GB" sz="1200">
                <a:solidFill>
                  <a:schemeClr val="tx1"/>
                </a:solidFill>
                <a:latin typeface="Georgia" panose="02040502050405020303"/>
              </a:rPr>
              <a:t>Split the data into training and testing data using train_test_split</a:t>
            </a:r>
            <a:endParaRPr lang="en-GB" altLang="en-GB" sz="1400">
              <a:solidFill>
                <a:schemeClr val="tx1"/>
              </a:solidFill>
              <a:latin typeface="Georgia" panose="02040502050405020303"/>
            </a:endParaRPr>
          </a:p>
          <a:p>
            <a:pPr marL="704850" lvl="2" indent="-342900"/>
            <a:r>
              <a:rPr lang="en-GB" altLang="en-GB" sz="1200">
                <a:solidFill>
                  <a:schemeClr val="tx1"/>
                </a:solidFill>
                <a:latin typeface="Georgia" panose="02040502050405020303"/>
              </a:rPr>
              <a:t>Train different classification models</a:t>
            </a:r>
            <a:endParaRPr lang="en-GB" altLang="en-GB" sz="1200">
              <a:solidFill>
                <a:schemeClr val="tx1"/>
              </a:solidFill>
              <a:latin typeface="Georgia" panose="02040502050405020303"/>
            </a:endParaRPr>
          </a:p>
          <a:p>
            <a:pPr marL="704850" lvl="2" indent="-342900"/>
            <a:r>
              <a:rPr lang="en-GB" altLang="en-GB" sz="1200">
                <a:solidFill>
                  <a:schemeClr val="tx1"/>
                </a:solidFill>
                <a:latin typeface="Georgia" panose="02040502050405020303"/>
              </a:rPr>
              <a:t>Find hyperparameters using GridSearchCV</a:t>
            </a:r>
            <a:endParaRPr lang="en-GB" altLang="en-GB" sz="1200">
              <a:solidFill>
                <a:schemeClr val="tx1"/>
              </a:solidFill>
              <a:latin typeface="Georgia" panose="02040502050405020303"/>
            </a:endParaRPr>
          </a:p>
          <a:p>
            <a:pPr marL="520700" lvl="1" indent="-342900"/>
            <a:r>
              <a:rPr lang="en-GB" altLang="en-GB" sz="1400">
                <a:solidFill>
                  <a:schemeClr val="tx1"/>
                </a:solidFill>
                <a:latin typeface="Georgia" panose="02040502050405020303"/>
              </a:rPr>
              <a:t>Plotting confusion matrices for each classification model</a:t>
            </a:r>
            <a:endParaRPr lang="en-GB" altLang="en-GB" sz="1400">
              <a:solidFill>
                <a:schemeClr val="tx1"/>
              </a:solidFill>
              <a:latin typeface="Georgia" panose="02040502050405020303"/>
            </a:endParaRPr>
          </a:p>
          <a:p>
            <a:pPr marL="520700" lvl="1" indent="-342900"/>
            <a:r>
              <a:rPr lang="en-GB" altLang="en-GB" sz="1400">
                <a:solidFill>
                  <a:schemeClr val="tx1"/>
                </a:solidFill>
                <a:latin typeface="Georgia" panose="02040502050405020303"/>
              </a:rPr>
              <a:t>Assessing the accuracy of each classification model</a:t>
            </a:r>
            <a:endParaRPr lang="en-GB" altLang="en-GB" sz="1400">
              <a:solidFill>
                <a:schemeClr val="tx1"/>
              </a:solidFill>
              <a:latin typeface="Georgia" panose="02040502050405020303"/>
            </a:endParaRPr>
          </a:p>
          <a:p>
            <a:endParaRPr lang="en-US" sz="1600">
              <a:solidFill>
                <a:schemeClr val="tx1"/>
              </a:solidFill>
              <a:latin typeface="Georgia" panose="02040502050405020303"/>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launch success count for all sites</a:t>
            </a:r>
            <a:endParaRPr lang="en-US">
              <a:solidFill>
                <a:srgbClr val="000000"/>
              </a:solidFill>
              <a:latin typeface="Georgia" panose="02040502050405020303"/>
            </a:endParaRPr>
          </a:p>
        </p:txBody>
      </p:sp>
      <p:sp>
        <p:nvSpPr>
          <p:cNvPr id="4" name="Text Placeholder 2"/>
          <p:cNvSpPr>
            <a:spLocks noGrp="1"/>
          </p:cNvSpPr>
          <p:nvPr/>
        </p:nvSpPr>
        <p:spPr>
          <a:xfrm>
            <a:off x="8616280" y="1447800"/>
            <a:ext cx="3194720" cy="4616097"/>
          </a:xfrm>
          <a:prstGeom prst="rect">
            <a:avLst/>
          </a:prstGeom>
        </p:spPr>
        <p:txBody>
          <a:bodyPr vert="horz" lIns="0" tIns="0" rIns="0" bIns="0" numCol="1"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a:solidFill>
                  <a:srgbClr val="000000"/>
                </a:solidFill>
                <a:latin typeface="Georgia" panose="02040502050405020303"/>
              </a:rPr>
              <a:t>The launch site KSC LC-39 A had the most successful launches, with 41.7% of the total successful launches.</a:t>
            </a:r>
            <a:endParaRPr lang="en-GB" altLang="en-GB">
              <a:solidFill>
                <a:srgbClr val="000000"/>
              </a:solidFill>
              <a:latin typeface="Georgia" panose="02040502050405020303"/>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882083" cy="677297"/>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dirty="0">
                <a:solidFill>
                  <a:srgbClr val="000000"/>
                </a:solidFill>
                <a:latin typeface="Georgia" panose="02040502050405020303"/>
              </a:rPr>
              <a:t>Pie chart for the launch site with highest launch</a:t>
            </a:r>
            <a:endParaRPr lang="en-US" dirty="0">
              <a:solidFill>
                <a:srgbClr val="000000"/>
              </a:solidFill>
              <a:latin typeface="Georgia" panose="02040502050405020303"/>
            </a:endParaRPr>
          </a:p>
          <a:p>
            <a:r>
              <a:rPr lang="en-GB" altLang="en-GB" dirty="0">
                <a:solidFill>
                  <a:srgbClr val="000000"/>
                </a:solidFill>
                <a:latin typeface="Georgia" panose="02040502050405020303"/>
              </a:rPr>
              <a:t>success ratio</a:t>
            </a:r>
            <a:endParaRPr lang="en-US" dirty="0">
              <a:solidFill>
                <a:srgbClr val="000000"/>
              </a:solidFill>
              <a:latin typeface="Georgia" panose="02040502050405020303"/>
            </a:endParaRPr>
          </a:p>
        </p:txBody>
      </p:sp>
      <p:pic>
        <p:nvPicPr>
          <p:cNvPr id="3" name="Picture 2"/>
          <p:cNvPicPr>
            <a:picLocks noChangeAspect="1"/>
          </p:cNvPicPr>
          <p:nvPr/>
        </p:nvPicPr>
        <p:blipFill>
          <a:blip r:embed="rId1"/>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 Placeholder 2"/>
          <p:cNvSpPr txBox="1"/>
          <p:nvPr/>
        </p:nvSpPr>
        <p:spPr>
          <a:xfrm>
            <a:off x="8616280" y="1447800"/>
            <a:ext cx="3194720" cy="4616097"/>
          </a:xfrm>
          <a:prstGeom prst="rect">
            <a:avLst/>
          </a:prstGeom>
        </p:spPr>
        <p:txBody>
          <a:bodyPr vert="horz" lIns="0" tIns="0" rIns="0" bIns="0" numCol="1" rtlCol="0" anchor="ctr">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a:solidFill>
                  <a:srgbClr val="000000"/>
                </a:solidFill>
                <a:latin typeface="Georgia" panose="02040502050405020303"/>
              </a:rPr>
              <a:t>The launch site KSC LC-39 A also had the highest rate of successful launches, with a 76.9% success rate.</a:t>
            </a:r>
            <a:endParaRPr lang="en-GB" altLang="en-GB">
              <a:solidFill>
                <a:srgbClr val="000000"/>
              </a:solidFill>
              <a:latin typeface="Georgia" panose="02040502050405020303"/>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srcRect t="2311"/>
          <a:stretch>
            <a:fillRect/>
          </a:stretch>
        </p:blipFill>
        <p:spPr>
          <a:xfrm>
            <a:off x="7365138" y="1129958"/>
            <a:ext cx="4562403" cy="248729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p:cNvPicPr>
            <a:picLocks noChangeAspect="1"/>
          </p:cNvPicPr>
          <p:nvPr/>
        </p:nvPicPr>
        <p:blipFill rotWithShape="1">
          <a:blip r:embed="rId2"/>
          <a:srcRect b="3555"/>
          <a:stretch>
            <a:fillRect/>
          </a:stretch>
        </p:blipFill>
        <p:spPr>
          <a:xfrm>
            <a:off x="7396716" y="3895276"/>
            <a:ext cx="4553025" cy="248729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Launch Outcome VS. Payload scatter plot for all sites</a:t>
            </a:r>
            <a:endParaRPr lang="en-US">
              <a:solidFill>
                <a:srgbClr val="000000"/>
              </a:solidFill>
              <a:latin typeface="Georgia" panose="02040502050405020303"/>
            </a:endParaRPr>
          </a:p>
        </p:txBody>
      </p:sp>
      <p:sp>
        <p:nvSpPr>
          <p:cNvPr id="5" name="Text Placeholder 2"/>
          <p:cNvSpPr>
            <a:spLocks noGrp="1"/>
          </p:cNvSpPr>
          <p:nvPr/>
        </p:nvSpPr>
        <p:spPr>
          <a:xfrm>
            <a:off x="404814" y="3894294"/>
            <a:ext cx="5981731" cy="2964746"/>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altLang="en-GB" sz="1400" dirty="0">
                <a:solidFill>
                  <a:srgbClr val="000000"/>
                </a:solidFill>
                <a:latin typeface="Georgia" panose="02040502050405020303"/>
              </a:rPr>
              <a:t>Plotting the launch outcome vs. payload for all sites shows a gap around 4000 kg, so it makes sense to split the data into 2 ranges: </a:t>
            </a:r>
            <a:endParaRPr lang="en-GB" altLang="en-GB" sz="1400" dirty="0">
              <a:solidFill>
                <a:srgbClr val="000000"/>
              </a:solidFill>
              <a:latin typeface="Georgia" panose="02040502050405020303"/>
            </a:endParaRPr>
          </a:p>
          <a:p>
            <a:pPr marL="342900" indent="-342900">
              <a:buFont typeface="Arial" panose="020B0604020202020204" pitchFamily="34" charset="0"/>
              <a:buChar char="•"/>
            </a:pPr>
            <a:endParaRPr lang="en-GB" altLang="en-GB" sz="1400" dirty="0">
              <a:solidFill>
                <a:srgbClr val="000000"/>
              </a:solidFill>
              <a:latin typeface="Georgia" panose="02040502050405020303"/>
            </a:endParaRPr>
          </a:p>
          <a:p>
            <a:pPr marL="520700" lvl="1" indent="-342900">
              <a:buFont typeface="Arial" panose="020B0604020202020204" pitchFamily="34" charset="0"/>
              <a:buChar char="•"/>
            </a:pPr>
            <a:r>
              <a:rPr lang="en-GB" altLang="en-GB" sz="1200" dirty="0">
                <a:solidFill>
                  <a:srgbClr val="000000"/>
                </a:solidFill>
                <a:latin typeface="Georgia" panose="02040502050405020303"/>
              </a:rPr>
              <a:t>0 – 4000 kg (low payloads)</a:t>
            </a:r>
            <a:endParaRPr lang="en-GB" altLang="en-GB" sz="1200" dirty="0">
              <a:solidFill>
                <a:srgbClr val="000000"/>
              </a:solidFill>
              <a:latin typeface="Georgia" panose="02040502050405020303"/>
            </a:endParaRPr>
          </a:p>
          <a:p>
            <a:pPr marL="520700" lvl="1" indent="-342900">
              <a:buFont typeface="Arial" panose="020B0604020202020204" pitchFamily="34" charset="0"/>
              <a:buChar char="•"/>
            </a:pPr>
            <a:r>
              <a:rPr lang="en-GB" altLang="en-GB" sz="1200" dirty="0">
                <a:solidFill>
                  <a:srgbClr val="000000"/>
                </a:solidFill>
                <a:latin typeface="Georgia" panose="02040502050405020303"/>
              </a:rPr>
              <a:t>4000 – 10000 kg (massive payloads)</a:t>
            </a:r>
            <a:endParaRPr lang="en-GB" altLang="en-GB" sz="1200" dirty="0">
              <a:solidFill>
                <a:srgbClr val="000000"/>
              </a:solidFill>
              <a:latin typeface="Georgia" panose="02040502050405020303"/>
            </a:endParaRPr>
          </a:p>
          <a:p>
            <a:pPr marL="520700" lvl="1" indent="-342900">
              <a:buClr>
                <a:srgbClr val="188659"/>
              </a:buClr>
              <a:buFont typeface="Arial" panose="020B0604020202020204" pitchFamily="34" charset="0"/>
              <a:buChar char="•"/>
            </a:pPr>
            <a:endParaRPr lang="en-GB" altLang="en-GB" sz="1200" dirty="0">
              <a:solidFill>
                <a:srgbClr val="000000"/>
              </a:solidFill>
              <a:latin typeface="Georgia" panose="02040502050405020303"/>
            </a:endParaRPr>
          </a:p>
          <a:p>
            <a:pPr marL="342900" indent="-342900">
              <a:buFont typeface="Arial" panose="020B0604020202020204" pitchFamily="34" charset="0"/>
              <a:buChar char="•"/>
            </a:pPr>
            <a:r>
              <a:rPr lang="en-GB" altLang="en-GB" sz="1400" dirty="0">
                <a:solidFill>
                  <a:srgbClr val="000000"/>
                </a:solidFill>
                <a:latin typeface="Georgia" panose="02040502050405020303"/>
              </a:rPr>
              <a:t>From these 2 plots, it can be shown that the success for massive payloads is lower than that for low payloads. </a:t>
            </a:r>
            <a:endParaRPr lang="en-GB" altLang="en-GB" sz="1400" dirty="0">
              <a:solidFill>
                <a:srgbClr val="000000"/>
              </a:solidFill>
              <a:latin typeface="Georgia" panose="02040502050405020303"/>
            </a:endParaRPr>
          </a:p>
          <a:p>
            <a:pPr marL="342900" indent="-342900">
              <a:buFont typeface="Arial" panose="020B0604020202020204" pitchFamily="34" charset="0"/>
              <a:buChar char="•"/>
            </a:pPr>
            <a:endParaRPr lang="en-GB" altLang="en-GB" sz="1400" dirty="0">
              <a:solidFill>
                <a:srgbClr val="000000"/>
              </a:solidFill>
              <a:latin typeface="Georgia" panose="02040502050405020303"/>
            </a:endParaRPr>
          </a:p>
          <a:p>
            <a:pPr marL="342900" indent="-342900">
              <a:buFont typeface="Arial" panose="020B0604020202020204" pitchFamily="34" charset="0"/>
              <a:buChar char="•"/>
            </a:pPr>
            <a:r>
              <a:rPr lang="en-GB" altLang="en-GB" sz="1400" dirty="0">
                <a:solidFill>
                  <a:srgbClr val="000000"/>
                </a:solidFill>
                <a:latin typeface="Georgia" panose="02040502050405020303"/>
              </a:rPr>
              <a:t>It is also worth noting that some booster types (v1.0 and B5) have not been launched with massive payloads. </a:t>
            </a:r>
            <a:endParaRPr lang="en-GB" altLang="en-GB" sz="1400" dirty="0">
              <a:solidFill>
                <a:srgbClr val="000000"/>
              </a:solidFill>
              <a:latin typeface="Georgia" panose="02040502050405020303"/>
            </a:endParaRPr>
          </a:p>
          <a:p>
            <a:pPr marL="342900" indent="-342900">
              <a:buFont typeface="Arial" panose="020B0604020202020204" pitchFamily="34" charset="0"/>
              <a:buChar char="•"/>
            </a:pPr>
            <a:endParaRPr lang="en-GB" altLang="en-GB" sz="1400" dirty="0">
              <a:solidFill>
                <a:srgbClr val="000000"/>
              </a:solidFill>
              <a:latin typeface="Georgia" panose="02040502050405020303"/>
            </a:endParaRPr>
          </a:p>
        </p:txBody>
      </p:sp>
      <p:pic>
        <p:nvPicPr>
          <p:cNvPr id="6" name="Picture 5"/>
          <p:cNvPicPr>
            <a:picLocks noChangeAspect="1"/>
          </p:cNvPicPr>
          <p:nvPr/>
        </p:nvPicPr>
        <p:blipFill>
          <a:blip r:embed="rId3"/>
          <a:stretch>
            <a:fillRect/>
          </a:stretch>
        </p:blipFill>
        <p:spPr>
          <a:xfrm>
            <a:off x="402301" y="1126343"/>
            <a:ext cx="5981731" cy="2561720"/>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7" name="Straight Connector 6"/>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1</a:t>
            </a:r>
            <a:endParaRPr lang="en-US" sz="1200">
              <a:solidFill>
                <a:srgbClr val="000000"/>
              </a:solidFill>
              <a:latin typeface="Georgia" panose="02040502050405020303"/>
            </a:endParaRPr>
          </a:p>
        </p:txBody>
      </p:sp>
      <p:sp>
        <p:nvSpPr>
          <p:cNvPr id="9" name="Oval 8"/>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2</a:t>
            </a:r>
            <a:endParaRPr lang="en-US" sz="1200">
              <a:solidFill>
                <a:srgbClr val="000000"/>
              </a:solidFill>
              <a:latin typeface="Georgia" panose="02040502050405020303"/>
            </a:endParaRPr>
          </a:p>
        </p:txBody>
      </p:sp>
      <p:sp>
        <p:nvSpPr>
          <p:cNvPr id="10" name="Oval 9"/>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1</a:t>
            </a:r>
            <a:endParaRPr lang="en-US" sz="1200">
              <a:solidFill>
                <a:srgbClr val="000000"/>
              </a:solidFill>
              <a:latin typeface="Georgia" panose="02040502050405020303"/>
            </a:endParaRPr>
          </a:p>
        </p:txBody>
      </p:sp>
      <p:sp>
        <p:nvSpPr>
          <p:cNvPr id="11" name="Oval 10"/>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2</a:t>
            </a:r>
            <a:endParaRPr lang="en-US" sz="1200">
              <a:solidFill>
                <a:srgbClr val="000000"/>
              </a:solidFill>
              <a:latin typeface="Georgia" panose="02040502050405020303"/>
            </a:endParaRPr>
          </a:p>
        </p:txBody>
      </p:sp>
      <p:sp>
        <p:nvSpPr>
          <p:cNvPr id="12" name="TextBox 11"/>
          <p:cNvSpPr txBox="1"/>
          <p:nvPr/>
        </p:nvSpPr>
        <p:spPr>
          <a:xfrm>
            <a:off x="1803749" y="2925918"/>
            <a:ext cx="1031051"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panose="02040502050405020303"/>
              </a:rPr>
              <a:t>Low payloads</a:t>
            </a:r>
            <a:endParaRPr lang="en-GB" altLang="en-GB" sz="1100">
              <a:solidFill>
                <a:srgbClr val="000000"/>
              </a:solidFill>
              <a:latin typeface="Georgia" panose="02040502050405020303"/>
            </a:endParaRPr>
          </a:p>
        </p:txBody>
      </p:sp>
      <p:sp>
        <p:nvSpPr>
          <p:cNvPr id="13" name="TextBox 12"/>
          <p:cNvSpPr txBox="1"/>
          <p:nvPr/>
        </p:nvSpPr>
        <p:spPr>
          <a:xfrm>
            <a:off x="3791744" y="2924488"/>
            <a:ext cx="1271502" cy="261610"/>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100">
                <a:solidFill>
                  <a:srgbClr val="000000"/>
                </a:solidFill>
                <a:latin typeface="Georgia" panose="02040502050405020303"/>
              </a:rPr>
              <a:t>Massive payloads</a:t>
            </a:r>
            <a:endParaRPr lang="en-GB" altLang="en-GB" sz="1100">
              <a:solidFill>
                <a:srgbClr val="000000"/>
              </a:solidFill>
              <a:latin typeface="Georgia" panose="02040502050405020303"/>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6"/>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36" name="Straight Connector 8"/>
          <p:cNvCxnSpPr>
            <a:cxnSpLocks noGrp="1" noRot="1" noChangeAspect="1" noMove="1" noResize="1" noEditPoints="1" noAdjustHandles="1" noChangeArrowheads="1" noChangeShapeType="1"/>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7"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8" name="Rectangle 12"/>
          <p:cNvSpPr>
            <a:spLocks noGrp="1" noRot="1" noChangeAspect="1" noMove="1" noResize="1" noEditPoints="1" noAdjustHandles="1" noChangeArrowheads="1" noChangeShapeType="1" noTextEdit="1"/>
          </p:cNvSpPr>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nvSpPr>
        <p:spPr>
          <a:xfrm>
            <a:off x="2238807" y="1037799"/>
            <a:ext cx="7714388" cy="3260635"/>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4800" spc="600" dirty="0">
                <a:solidFill>
                  <a:schemeClr val="tx1"/>
                </a:solidFill>
                <a:latin typeface="+mj-lt"/>
              </a:rPr>
              <a:t>PREDICTIVE ANALYSIS - CLASSIFICATION</a:t>
            </a:r>
            <a:endParaRPr lang="en-US" sz="4800" spc="600" dirty="0">
              <a:solidFill>
                <a:schemeClr val="tx1"/>
              </a:solidFill>
              <a:latin typeface="+mj-lt"/>
            </a:endParaRPr>
          </a:p>
        </p:txBody>
      </p:sp>
      <p:cxnSp>
        <p:nvCxnSpPr>
          <p:cNvPr id="39" name="Straight Connector 14"/>
          <p:cNvCxnSpPr>
            <a:cxnSpLocks noGrp="1" noRot="1" noChangeAspect="1" noMove="1" noResize="1" noEditPoints="1" noAdjustHandles="1" noChangeArrowheads="1" noChangeShapeType="1"/>
          </p:cNvCxnSpPr>
          <p:nvPr/>
        </p:nvCxnSpPr>
        <p:spPr>
          <a:xfrm>
            <a:off x="5610424" y="4595321"/>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CLASSIFICATION ACCURACY</a:t>
            </a:r>
            <a:endParaRPr lang="en-US">
              <a:solidFill>
                <a:srgbClr val="000000"/>
              </a:solidFill>
              <a:latin typeface="Georgia" panose="02040502050405020303"/>
            </a:endParaRPr>
          </a:p>
        </p:txBody>
      </p:sp>
      <p:sp>
        <p:nvSpPr>
          <p:cNvPr id="3" name="Text Placeholder 2"/>
          <p:cNvSpPr>
            <a:spLocks noGrp="1"/>
          </p:cNvSpPr>
          <p:nvPr/>
        </p:nvSpPr>
        <p:spPr>
          <a:xfrm>
            <a:off x="404813" y="1198180"/>
            <a:ext cx="5619179" cy="520103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GB" dirty="0">
                <a:solidFill>
                  <a:srgbClr val="000000"/>
                </a:solidFill>
                <a:latin typeface="Georgia" panose="02040502050405020303"/>
              </a:rPr>
              <a:t>Plotting the Accuracy Score and Best Score for each classification algorithm produces the following result:</a:t>
            </a:r>
            <a:endParaRPr lang="en-GB" altLang="en-GB" dirty="0">
              <a:solidFill>
                <a:srgbClr val="000000"/>
              </a:solidFill>
              <a:latin typeface="Georgia" panose="02040502050405020303"/>
            </a:endParaRPr>
          </a:p>
          <a:p>
            <a:endParaRPr lang="en-GB" altLang="en-GB" dirty="0">
              <a:solidFill>
                <a:srgbClr val="000000"/>
              </a:solidFill>
              <a:latin typeface="Georgia" panose="02040502050405020303"/>
            </a:endParaRPr>
          </a:p>
          <a:p>
            <a:pPr marL="342900" indent="-342900">
              <a:buFont typeface="Arial" panose="020B0604020202020204" pitchFamily="34" charset="0"/>
              <a:buChar char="•"/>
            </a:pPr>
            <a:r>
              <a:rPr lang="en-GB" altLang="en-GB" dirty="0">
                <a:solidFill>
                  <a:srgbClr val="000000"/>
                </a:solidFill>
                <a:latin typeface="Georgia" panose="02040502050405020303"/>
              </a:rPr>
              <a:t>The Decision Tree model has the highest classification accuracy</a:t>
            </a:r>
            <a:endParaRPr lang="en-GB" altLang="en-GB" dirty="0">
              <a:solidFill>
                <a:srgbClr val="000000"/>
              </a:solidFill>
              <a:latin typeface="Georgia" panose="02040502050405020303"/>
            </a:endParaRPr>
          </a:p>
          <a:p>
            <a:pPr marL="342900" indent="-342900">
              <a:buFont typeface="Arial" panose="020B0604020202020204" pitchFamily="34" charset="0"/>
              <a:buChar char="•"/>
            </a:pPr>
            <a:endParaRPr lang="en-GB" altLang="en-GB" dirty="0">
              <a:solidFill>
                <a:srgbClr val="000000"/>
              </a:solidFill>
              <a:latin typeface="Georgia" panose="02040502050405020303"/>
            </a:endParaRPr>
          </a:p>
          <a:p>
            <a:pPr marL="520700" lvl="1" indent="-342900">
              <a:buFont typeface="Arial" panose="020B0604020202020204" pitchFamily="34" charset="0"/>
              <a:buChar char="•"/>
            </a:pPr>
            <a:r>
              <a:rPr lang="en-GB" altLang="en-GB" dirty="0">
                <a:solidFill>
                  <a:srgbClr val="000000"/>
                </a:solidFill>
                <a:latin typeface="Georgia" panose="02040502050405020303"/>
              </a:rPr>
              <a:t>The Accuracy Score is 94.44%</a:t>
            </a:r>
            <a:endParaRPr lang="en-GB" altLang="en-GB" dirty="0">
              <a:solidFill>
                <a:srgbClr val="000000"/>
              </a:solidFill>
              <a:latin typeface="Georgia" panose="02040502050405020303"/>
            </a:endParaRPr>
          </a:p>
          <a:p>
            <a:pPr marL="520700" lvl="1" indent="-342900">
              <a:buFont typeface="Arial" panose="020B0604020202020204" pitchFamily="34" charset="0"/>
              <a:buChar char="•"/>
            </a:pPr>
            <a:endParaRPr lang="en-GB" altLang="en-GB" dirty="0">
              <a:solidFill>
                <a:srgbClr val="000000"/>
              </a:solidFill>
              <a:latin typeface="Georgia" panose="02040502050405020303"/>
            </a:endParaRPr>
          </a:p>
          <a:p>
            <a:pPr marL="520700" lvl="1" indent="-342900">
              <a:buFont typeface="Arial" panose="020B0604020202020204" pitchFamily="34" charset="0"/>
              <a:buChar char="•"/>
            </a:pPr>
            <a:r>
              <a:rPr lang="en-GB" altLang="en-GB" dirty="0">
                <a:solidFill>
                  <a:srgbClr val="000000"/>
                </a:solidFill>
                <a:latin typeface="Georgia" panose="02040502050405020303"/>
              </a:rPr>
              <a:t>The Best Score is 90.36%</a:t>
            </a:r>
            <a:endParaRPr lang="en-GB" altLang="en-GB" dirty="0">
              <a:solidFill>
                <a:srgbClr val="000000"/>
              </a:solidFill>
              <a:latin typeface="Georgia" panose="02040502050405020303"/>
            </a:endParaRPr>
          </a:p>
        </p:txBody>
      </p:sp>
      <p:pic>
        <p:nvPicPr>
          <p:cNvPr id="4" name="Picture 3"/>
          <p:cNvPicPr>
            <a:picLocks noChangeAspect="1"/>
          </p:cNvPicPr>
          <p:nvPr/>
        </p:nvPicPr>
        <p:blipFill>
          <a:blip r:embed="rId1"/>
          <a:stretch>
            <a:fillRect/>
          </a:stretch>
        </p:blipFill>
        <p:spPr>
          <a:xfrm>
            <a:off x="652681" y="4931037"/>
            <a:ext cx="4020111" cy="173243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4" descr="Chart, bar chart  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Chart, bar chart  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a:solidFill>
                  <a:srgbClr val="000000"/>
                </a:solidFill>
                <a:latin typeface="Georgia" panose="02040502050405020303"/>
              </a:rPr>
              <a:t>Confusion Matrix</a:t>
            </a:r>
            <a:endParaRPr lang="en-GB" altLang="en-GB">
              <a:solidFill>
                <a:srgbClr val="000000"/>
              </a:solidFill>
              <a:latin typeface="Georgia" panose="02040502050405020303"/>
            </a:endParaRPr>
          </a:p>
        </p:txBody>
      </p:sp>
      <p:sp>
        <p:nvSpPr>
          <p:cNvPr id="3" name="Text Placeholder 2"/>
          <p:cNvSpPr>
            <a:spLocks noGrp="1"/>
          </p:cNvSpPr>
          <p:nvPr/>
        </p:nvSpPr>
        <p:spPr>
          <a:xfrm>
            <a:off x="6528048" y="1447800"/>
            <a:ext cx="5282952" cy="495141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GB" altLang="en-GB" dirty="0">
              <a:solidFill>
                <a:srgbClr val="000000"/>
              </a:solidFill>
              <a:latin typeface="Georgia" panose="02040502050405020303"/>
            </a:endParaRPr>
          </a:p>
          <a:p>
            <a:pPr marL="342900" indent="-342900">
              <a:buFont typeface="Arial" panose="020B0604020202020204" pitchFamily="34" charset="0"/>
              <a:buChar char="•"/>
            </a:pPr>
            <a:r>
              <a:rPr lang="en-GB" altLang="en-GB" dirty="0">
                <a:solidFill>
                  <a:srgbClr val="000000"/>
                </a:solidFill>
                <a:latin typeface="Georgia" panose="02040502050405020303"/>
              </a:rPr>
              <a:t>As shown previously, best performing classification model is the Decision Tree model, with an accuracy of 94.44%. </a:t>
            </a:r>
            <a:endParaRPr lang="en-GB" altLang="en-GB"/>
          </a:p>
          <a:p>
            <a:pPr marL="342900" indent="-342900">
              <a:buFont typeface="Arial" panose="020B0604020202020204" pitchFamily="34" charset="0"/>
              <a:buChar char="•"/>
            </a:pPr>
            <a:endParaRPr lang="en-GB" altLang="en-GB" dirty="0">
              <a:solidFill>
                <a:srgbClr val="000000"/>
              </a:solidFill>
              <a:latin typeface="Georgia" panose="02040502050405020303"/>
            </a:endParaRPr>
          </a:p>
          <a:p>
            <a:pPr marL="342900" indent="-342900">
              <a:buFont typeface="Arial" panose="020B0604020202020204" pitchFamily="34" charset="0"/>
              <a:buChar char="•"/>
            </a:pPr>
            <a:r>
              <a:rPr lang="en-GB" altLang="en-GB" dirty="0">
                <a:solidFill>
                  <a:srgbClr val="000000"/>
                </a:solidFill>
                <a:latin typeface="Georgia" panose="02040502050405020303"/>
              </a:rPr>
              <a:t>This is explained by the confusion matrix, which shows only 1 out of 18 total results classified incorrectly (a false positive, shown in the top-right corner).</a:t>
            </a:r>
            <a:endParaRPr lang="en-GB" altLang="en-GB" dirty="0">
              <a:solidFill>
                <a:srgbClr val="000000"/>
              </a:solidFill>
              <a:latin typeface="Georgia" panose="02040502050405020303"/>
            </a:endParaRPr>
          </a:p>
          <a:p>
            <a:pPr marL="342900" indent="-342900">
              <a:buFont typeface="Arial" panose="020B0604020202020204" pitchFamily="34" charset="0"/>
              <a:buChar char="•"/>
            </a:pPr>
            <a:endParaRPr lang="en-GB" altLang="en-GB" dirty="0">
              <a:solidFill>
                <a:srgbClr val="000000"/>
              </a:solidFill>
              <a:latin typeface="Georgia" panose="02040502050405020303"/>
            </a:endParaRPr>
          </a:p>
          <a:p>
            <a:pPr marL="342900" indent="-342900">
              <a:buFont typeface="Arial" panose="020B0604020202020204" pitchFamily="34" charset="0"/>
              <a:buChar char="•"/>
            </a:pPr>
            <a:r>
              <a:rPr lang="en-GB" altLang="en-GB" dirty="0">
                <a:solidFill>
                  <a:srgbClr val="000000"/>
                </a:solidFill>
                <a:latin typeface="Georgia" panose="02040502050405020303"/>
              </a:rPr>
              <a:t>The other 17 results are correctly classified (5 did not land, 12 did land).</a:t>
            </a:r>
            <a:endParaRPr lang="en-GB" altLang="en-GB" dirty="0">
              <a:solidFill>
                <a:srgbClr val="000000"/>
              </a:solidFill>
              <a:latin typeface="Georgia" panose="02040502050405020303"/>
            </a:endParaRPr>
          </a:p>
        </p:txBody>
      </p:sp>
      <p:pic>
        <p:nvPicPr>
          <p:cNvPr id="4" name="Picture 3" descr="Chart  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6000" spc="600" dirty="0">
                <a:solidFill>
                  <a:schemeClr val="tx1"/>
                </a:solidFill>
                <a:latin typeface="+mj-lt"/>
              </a:rPr>
              <a:t>CONCLUSIONS</a:t>
            </a:r>
            <a:endParaRPr lang="en-US" sz="6000" spc="600" dirty="0">
              <a:solidFill>
                <a:schemeClr val="tx1"/>
              </a:solidFill>
              <a:latin typeface="+mj-lt"/>
            </a:endParaRPr>
          </a:p>
        </p:txBody>
      </p:sp>
      <p:sp>
        <p:nvSpPr>
          <p:cNvPr id="13" name="Rectangle 12"/>
          <p:cNvSpPr>
            <a:spLocks noGrp="1" noRot="1" noChangeAspect="1" noMove="1" noResize="1" noEditPoints="1" noAdjustHandles="1" noChangeArrowheads="1" noChangeShapeType="1" noTextEdit="1"/>
          </p:cNvSpPr>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15" name="Straight Connector 14"/>
          <p:cNvCxnSpPr>
            <a:cxnSpLocks noGrp="1" noRot="1" noChangeAspect="1" noMove="1" noResize="1" noEditPoints="1" noAdjustHandles="1" noChangeArrowheads="1" noChangeShapeType="1"/>
          </p:cNvCxnSpPr>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altLang="en-GB" dirty="0">
                <a:solidFill>
                  <a:srgbClr val="000000"/>
                </a:solidFill>
                <a:latin typeface="Georgia" panose="02040502050405020303"/>
              </a:rPr>
              <a:t>  CONCLUSIONS</a:t>
            </a:r>
            <a:endParaRPr lang="en-GB" altLang="en-GB" dirty="0">
              <a:solidFill>
                <a:srgbClr val="000000"/>
              </a:solidFill>
              <a:latin typeface="Georgia" panose="02040502050405020303"/>
            </a:endParaRPr>
          </a:p>
        </p:txBody>
      </p:sp>
      <p:sp>
        <p:nvSpPr>
          <p:cNvPr id="3" name="Text Placeholder 2"/>
          <p:cNvSpPr>
            <a:spLocks noGrp="1"/>
          </p:cNvSpPr>
          <p:nvPr/>
        </p:nvSpPr>
        <p:spPr>
          <a:xfrm>
            <a:off x="404813" y="1211317"/>
            <a:ext cx="8066241" cy="5647723"/>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altLang="en-GB" sz="1400" dirty="0">
                <a:solidFill>
                  <a:srgbClr val="000000"/>
                </a:solidFill>
                <a:latin typeface="Georgia" panose="02040502050405020303"/>
              </a:rPr>
              <a:t>As the number of flights increases, the rate of success at a launch site increases, with most early flights being unsuccessful. I.e. with more experience, the success rate increases.</a:t>
            </a:r>
            <a:endParaRPr lang="en-GB" altLang="en-GB" sz="1400" dirty="0">
              <a:solidFill>
                <a:srgbClr val="000000"/>
              </a:solidFill>
              <a:latin typeface="Georgia" panose="02040502050405020303"/>
            </a:endParaRPr>
          </a:p>
          <a:p>
            <a:pPr marL="171450" indent="-171450">
              <a:buFont typeface="Arial" panose="020B0604020202020204" pitchFamily="34" charset="0"/>
              <a:buChar char="•"/>
            </a:pPr>
            <a:endParaRPr lang="en-GB" altLang="en-GB" sz="1400" dirty="0">
              <a:solidFill>
                <a:srgbClr val="000000"/>
              </a:solidFill>
              <a:latin typeface="Georgia" panose="02040502050405020303"/>
            </a:endParaRPr>
          </a:p>
          <a:p>
            <a:pPr marL="349250" lvl="1" indent="-171450">
              <a:buFont typeface="Arial" panose="020B0604020202020204" pitchFamily="34" charset="0"/>
              <a:buChar char="•"/>
            </a:pPr>
            <a:r>
              <a:rPr lang="en-GB" altLang="en-GB" sz="1200" dirty="0">
                <a:solidFill>
                  <a:srgbClr val="000000"/>
                </a:solidFill>
                <a:latin typeface="Georgia" panose="02040502050405020303"/>
              </a:rPr>
              <a:t>Between 2010 and 2013, all landings were unsuccessful (as the success rate is 0).</a:t>
            </a:r>
            <a:endParaRPr lang="en-GB" altLang="en-GB" sz="1200" dirty="0">
              <a:solidFill>
                <a:srgbClr val="000000"/>
              </a:solidFill>
              <a:latin typeface="Georgia" panose="02040502050405020303"/>
            </a:endParaRPr>
          </a:p>
          <a:p>
            <a:pPr marL="349250" lvl="1" indent="-171450">
              <a:buFont typeface="Arial" panose="020B0604020202020204" pitchFamily="34" charset="0"/>
              <a:buChar char="•"/>
            </a:pPr>
            <a:r>
              <a:rPr lang="en-GB" altLang="en-GB" sz="1200" dirty="0">
                <a:solidFill>
                  <a:srgbClr val="000000"/>
                </a:solidFill>
                <a:latin typeface="Georgia" panose="02040502050405020303"/>
              </a:rPr>
              <a:t>After 2013, the success rate generally increased, despite small dips in </a:t>
            </a:r>
            <a:r>
              <a:rPr lang="en-GB" altLang="en-GB" sz="1050" dirty="0">
                <a:solidFill>
                  <a:srgbClr val="000000"/>
                </a:solidFill>
                <a:latin typeface="Georgia" panose="02040502050405020303"/>
              </a:rPr>
              <a:t>2018 and 2020.</a:t>
            </a:r>
            <a:endParaRPr lang="en-GB" altLang="en-GB" sz="1050" dirty="0">
              <a:solidFill>
                <a:srgbClr val="000000"/>
              </a:solidFill>
              <a:latin typeface="Georgia" panose="02040502050405020303"/>
            </a:endParaRPr>
          </a:p>
          <a:p>
            <a:pPr marL="349250" lvl="1" indent="-171450">
              <a:buFont typeface="Arial" panose="020B0604020202020204" pitchFamily="34" charset="0"/>
              <a:buChar char="•"/>
            </a:pPr>
            <a:r>
              <a:rPr lang="en-GB" altLang="en-GB" sz="1050" dirty="0">
                <a:solidFill>
                  <a:srgbClr val="000000"/>
                </a:solidFill>
                <a:latin typeface="Georgia" panose="02040502050405020303"/>
              </a:rPr>
              <a:t>After 2016, there was always a greater than 50% chance of success.</a:t>
            </a:r>
            <a:endParaRPr lang="en-GB" altLang="en-GB" sz="1050" dirty="0">
              <a:solidFill>
                <a:srgbClr val="000000"/>
              </a:solidFill>
              <a:latin typeface="Georgia" panose="02040502050405020303"/>
            </a:endParaRPr>
          </a:p>
          <a:p>
            <a:pPr marL="349250" lvl="1" indent="-171450">
              <a:buFont typeface="Arial" panose="020B0604020202020204" pitchFamily="34" charset="0"/>
              <a:buChar char="•"/>
            </a:pPr>
            <a:endParaRPr lang="en-GB" altLang="en-GB" sz="1050" dirty="0">
              <a:solidFill>
                <a:srgbClr val="000000"/>
              </a:solidFill>
              <a:latin typeface="Georgia" panose="02040502050405020303"/>
            </a:endParaRPr>
          </a:p>
          <a:p>
            <a:pPr marL="171450" indent="-171450">
              <a:buFont typeface="Arial" panose="020B0604020202020204" pitchFamily="34" charset="0"/>
              <a:buChar char="•"/>
            </a:pPr>
            <a:r>
              <a:rPr lang="en-GB" altLang="en-GB" sz="1400" dirty="0">
                <a:solidFill>
                  <a:srgbClr val="000000"/>
                </a:solidFill>
                <a:latin typeface="Georgia" panose="02040502050405020303"/>
              </a:rPr>
              <a:t>Orbit types ES-L1, GEO, HEO, and SSO, have the highest (100%) success rate.</a:t>
            </a:r>
            <a:endParaRPr lang="en-GB" altLang="en-GB" sz="1400" dirty="0">
              <a:solidFill>
                <a:srgbClr val="000000"/>
              </a:solidFill>
              <a:latin typeface="Georgia" panose="02040502050405020303"/>
            </a:endParaRPr>
          </a:p>
          <a:p>
            <a:pPr marL="171450" indent="-171450"/>
            <a:endParaRPr lang="en-GB" altLang="en-GB" sz="1400" dirty="0">
              <a:solidFill>
                <a:srgbClr val="000000"/>
              </a:solidFill>
              <a:latin typeface="Georgia" panose="02040502050405020303"/>
            </a:endParaRPr>
          </a:p>
          <a:p>
            <a:pPr lvl="2"/>
            <a:r>
              <a:rPr lang="en-GB" altLang="en-GB" sz="1200" dirty="0">
                <a:solidFill>
                  <a:srgbClr val="000000"/>
                </a:solidFill>
                <a:latin typeface="Georgia" panose="02040502050405020303"/>
              </a:rPr>
              <a:t>The 100% success rate of GEO, HEO, and ES-L1 orbits can be explained by only having 1 flight into the respective orbits. </a:t>
            </a:r>
            <a:endParaRPr lang="en-GB" altLang="en-GB" sz="1200" dirty="0">
              <a:solidFill>
                <a:srgbClr val="000000"/>
              </a:solidFill>
              <a:latin typeface="Georgia" panose="02040502050405020303"/>
            </a:endParaRPr>
          </a:p>
          <a:p>
            <a:pPr lvl="2"/>
            <a:r>
              <a:rPr lang="en-GB" altLang="en-GB" sz="1200" dirty="0">
                <a:solidFill>
                  <a:srgbClr val="000000"/>
                </a:solidFill>
                <a:latin typeface="Georgia" panose="02040502050405020303"/>
              </a:rPr>
              <a:t>The 100% success rate in SSO is more impressive, with 5 successful flights.</a:t>
            </a:r>
            <a:endParaRPr lang="en-GB" altLang="en-GB" sz="1200" dirty="0">
              <a:solidFill>
                <a:srgbClr val="000000"/>
              </a:solidFill>
              <a:latin typeface="Georgia" panose="02040502050405020303"/>
            </a:endParaRPr>
          </a:p>
          <a:p>
            <a:pPr lvl="2"/>
            <a:r>
              <a:rPr lang="en-GB" altLang="en-GB" sz="1200" dirty="0">
                <a:solidFill>
                  <a:srgbClr val="000000"/>
                </a:solidFill>
                <a:latin typeface="Georgia" panose="02040502050405020303"/>
              </a:rPr>
              <a:t>The orbit types PO, ISS, and LEO, have more success with heavy payloads:</a:t>
            </a:r>
            <a:endParaRPr lang="en-GB" altLang="en-GB" sz="1200" dirty="0">
              <a:solidFill>
                <a:srgbClr val="000000"/>
              </a:solidFill>
              <a:latin typeface="Georgia" panose="02040502050405020303"/>
            </a:endParaRPr>
          </a:p>
          <a:p>
            <a:pPr lvl="2"/>
            <a:r>
              <a:rPr lang="en-GB" altLang="en-GB" sz="1200" dirty="0">
                <a:solidFill>
                  <a:srgbClr val="000000"/>
                </a:solidFill>
                <a:latin typeface="Georgia" panose="02040502050405020303"/>
              </a:rPr>
              <a:t>VLEO (Very Low Earth Orbit) launches are associated with heavier payloads, which makes intuitive sense.</a:t>
            </a:r>
            <a:endParaRPr lang="en-GB" altLang="en-GB" sz="1200" dirty="0">
              <a:solidFill>
                <a:srgbClr val="000000"/>
              </a:solidFill>
              <a:latin typeface="Georgia" panose="02040502050405020303"/>
            </a:endParaRPr>
          </a:p>
          <a:p>
            <a:pPr lvl="1"/>
            <a:endParaRPr lang="en-GB" altLang="en-GB" sz="1400" dirty="0">
              <a:solidFill>
                <a:srgbClr val="000000"/>
              </a:solidFill>
              <a:latin typeface="Georgia" panose="02040502050405020303"/>
            </a:endParaRPr>
          </a:p>
          <a:p>
            <a:pPr marL="171450" indent="-171450">
              <a:buFont typeface="Arial" panose="020B0604020202020204" pitchFamily="34" charset="0"/>
              <a:buChar char="•"/>
            </a:pPr>
            <a:r>
              <a:rPr lang="en-GB" altLang="en-GB" sz="1400" dirty="0">
                <a:solidFill>
                  <a:srgbClr val="000000"/>
                </a:solidFill>
                <a:latin typeface="Georgia" panose="02040502050405020303"/>
              </a:rPr>
              <a:t>The launch site KSC LC-39 A had the most successful launches, with 41.7% of the total successful launches, and also the highest rate of successful launches, with a 76.9% success rate. </a:t>
            </a:r>
            <a:endParaRPr lang="en-GB" altLang="en-GB" sz="1400" dirty="0">
              <a:solidFill>
                <a:srgbClr val="000000"/>
              </a:solidFill>
              <a:latin typeface="Georgia" panose="02040502050405020303"/>
            </a:endParaRPr>
          </a:p>
          <a:p>
            <a:pPr marL="171450" indent="-171450">
              <a:buFont typeface="Arial" panose="020B0604020202020204" pitchFamily="34" charset="0"/>
              <a:buChar char="•"/>
            </a:pPr>
            <a:endParaRPr lang="en-GB" altLang="en-GB" sz="1400" dirty="0">
              <a:solidFill>
                <a:srgbClr val="000000"/>
              </a:solidFill>
              <a:latin typeface="Georgia" panose="02040502050405020303"/>
            </a:endParaRPr>
          </a:p>
          <a:p>
            <a:pPr marL="171450" indent="-171450">
              <a:buFont typeface="Arial" panose="020B0604020202020204" pitchFamily="34" charset="0"/>
              <a:buChar char="•"/>
            </a:pPr>
            <a:r>
              <a:rPr lang="en-GB" altLang="en-GB" sz="1400" dirty="0">
                <a:solidFill>
                  <a:srgbClr val="000000"/>
                </a:solidFill>
                <a:latin typeface="Georgia" panose="02040502050405020303"/>
              </a:rPr>
              <a:t>The success for massive payloads (over 4000kg) is lower than that for low payloads.</a:t>
            </a:r>
            <a:endParaRPr lang="en-GB" altLang="en-GB" sz="1400" dirty="0">
              <a:solidFill>
                <a:srgbClr val="000000"/>
              </a:solidFill>
              <a:latin typeface="Georgia" panose="02040502050405020303"/>
            </a:endParaRPr>
          </a:p>
          <a:p>
            <a:pPr marL="171450" indent="-171450">
              <a:buFont typeface="Arial" panose="020B0604020202020204" pitchFamily="34" charset="0"/>
              <a:buChar char="•"/>
            </a:pPr>
            <a:endParaRPr lang="en-GB" altLang="en-GB" sz="1400" dirty="0">
              <a:solidFill>
                <a:srgbClr val="000000"/>
              </a:solidFill>
              <a:latin typeface="Georgia" panose="02040502050405020303"/>
            </a:endParaRPr>
          </a:p>
          <a:p>
            <a:pPr marL="171450" indent="-171450">
              <a:buFont typeface="Arial" panose="020B0604020202020204" pitchFamily="34" charset="0"/>
              <a:buChar char="•"/>
            </a:pPr>
            <a:r>
              <a:rPr lang="en-GB" altLang="en-GB" sz="1400" dirty="0">
                <a:solidFill>
                  <a:srgbClr val="000000"/>
                </a:solidFill>
                <a:latin typeface="Georgia" panose="02040502050405020303"/>
              </a:rPr>
              <a:t>The best performing classification model is the Decision Tree model, with an accuracy of 94.44%. </a:t>
            </a:r>
            <a:endParaRPr lang="en-GB" altLang="en-GB" sz="1400" dirty="0">
              <a:solidFill>
                <a:srgbClr val="000000"/>
              </a:solidFill>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a:p>
            <a:endParaRPr lang="en-GB" altLang="en-GB" sz="1600" dirty="0">
              <a:solidFill>
                <a:srgbClr val="000000"/>
              </a:solidFill>
              <a:latin typeface="Georgia" panose="02040502050405020303"/>
            </a:endParaRPr>
          </a:p>
          <a:p>
            <a:endParaRPr lang="en-GB" altLang="en-GB" sz="1200" dirty="0">
              <a:solidFill>
                <a:srgbClr val="000000"/>
              </a:solidFill>
              <a:latin typeface="Georgia" panose="02040502050405020303"/>
            </a:endParaRPr>
          </a:p>
        </p:txBody>
      </p:sp>
      <p:pic>
        <p:nvPicPr>
          <p:cNvPr id="4" name="Picture 3" descr="Chart  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5" name="Group 4"/>
          <p:cNvGrpSpPr/>
          <p:nvPr/>
        </p:nvGrpSpPr>
        <p:grpSpPr>
          <a:xfrm>
            <a:off x="8471054" y="2719305"/>
            <a:ext cx="3404705" cy="989978"/>
            <a:chOff x="8471054" y="2719305"/>
            <a:chExt cx="3404705" cy="989978"/>
          </a:xfrm>
        </p:grpSpPr>
        <p:pic>
          <p:nvPicPr>
            <p:cNvPr id="10" name="Picture 9" descr="Chart, bar chart  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0474" y="2721361"/>
              <a:ext cx="1455285" cy="98792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p:cNvPicPr>
              <a:picLocks noChangeAspect="1"/>
            </p:cNvPicPr>
            <p:nvPr/>
          </p:nvPicPr>
          <p:blipFill>
            <a:blip r:embed="rId3"/>
            <a:stretch>
              <a:fillRect/>
            </a:stretch>
          </p:blipFill>
          <p:spPr>
            <a:xfrm>
              <a:off x="8471054" y="2719305"/>
              <a:ext cx="1674085" cy="964286"/>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6" name="Picture 5"/>
          <p:cNvPicPr>
            <a:picLocks noChangeAspect="1"/>
          </p:cNvPicPr>
          <p:nvPr/>
        </p:nvPicPr>
        <p:blipFill>
          <a:blip r:embed="rId4"/>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7" name="Group 6"/>
          <p:cNvGrpSpPr/>
          <p:nvPr/>
        </p:nvGrpSpPr>
        <p:grpSpPr>
          <a:xfrm>
            <a:off x="8471054" y="5215074"/>
            <a:ext cx="3404705" cy="976998"/>
            <a:chOff x="8471054" y="5215074"/>
            <a:chExt cx="3404705" cy="976998"/>
          </a:xfrm>
        </p:grpSpPr>
        <p:pic>
          <p:nvPicPr>
            <p:cNvPr id="8" name="Picture 7" descr="Chart, bar chart  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  Description automatically generated with medium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7"/>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49" name="Straight Connector 39"/>
          <p:cNvCxnSpPr>
            <a:cxnSpLocks noGrp="1" noRot="1" noChangeAspect="1" noMove="1" noResize="1" noEditPoints="1" noAdjustHandles="1" noChangeArrowheads="1" noChangeShapeType="1"/>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0" name="Rectangle 4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nvSpPr>
        <p:spPr>
          <a:xfrm>
            <a:off x="2561684" y="1332798"/>
            <a:ext cx="7068635" cy="1807633"/>
          </a:xfrm>
          <a:prstGeom prst="rect">
            <a:avLst/>
          </a:prstGeom>
        </p:spPr>
        <p:txBody>
          <a:bodyPr vert="horz" lIns="91440" tIns="45720" rIns="91440" bIns="45720" numCol="1" rtlCol="0" anchor="b" anchorCtr="0">
            <a:normAutofit/>
          </a:bodyPr>
          <a:lstStyle>
            <a:lvl1pPr marL="0" marR="0" indent="0" algn="l" defTabSz="914400" rtl="0" eaLnBrk="1" latinLnBrk="0" hangingPunct="1">
              <a:lnSpc>
                <a:spcPct val="100000"/>
              </a:lnSpc>
              <a:spcBef>
                <a:spcPct val="0"/>
              </a:spcBef>
              <a:spcAft>
                <a:spcPts val="0"/>
              </a:spcAft>
              <a:buClrTx/>
              <a:buSzTx/>
              <a:buFontTx/>
              <a:buNone/>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lnSpc>
                <a:spcPct val="120000"/>
              </a:lnSpc>
              <a:spcAft>
                <a:spcPts val="600"/>
              </a:spcAft>
            </a:pPr>
            <a:r>
              <a:rPr lang="en-US" sz="5400" spc="600" dirty="0">
                <a:solidFill>
                  <a:schemeClr val="tx1"/>
                </a:solidFill>
                <a:latin typeface="+mj-lt"/>
              </a:rPr>
              <a:t>APPENDIX</a:t>
            </a:r>
            <a:endParaRPr lang="en-US" sz="5400" spc="600" dirty="0">
              <a:solidFill>
                <a:schemeClr val="tx1"/>
              </a:solidFill>
              <a:latin typeface="+mj-lt"/>
            </a:endParaRPr>
          </a:p>
        </p:txBody>
      </p:sp>
      <p:sp>
        <p:nvSpPr>
          <p:cNvPr id="51" name="Rectangle 43"/>
          <p:cNvSpPr>
            <a:spLocks noGrp="1" noRot="1" noChangeAspect="1" noMove="1" noResize="1" noEditPoints="1" noAdjustHandles="1" noChangeArrowheads="1" noChangeShapeType="1" noTextEdit="1"/>
          </p:cNvSpPr>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52" name="Straight Connector 45"/>
          <p:cNvCxnSpPr>
            <a:cxnSpLocks noGrp="1" noRot="1" noChangeAspect="1" noMove="1" noResize="1" noEditPoints="1" noAdjustHandles="1" noChangeArrowheads="1" noChangeShapeType="1"/>
          </p:cNvCxnSpPr>
          <p:nvPr/>
        </p:nvCxnSpPr>
        <p:spPr>
          <a:xfrm>
            <a:off x="5610424" y="342891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rgbClr val="000000"/>
                </a:solidFill>
                <a:latin typeface="Georgia" panose="02040502050405020303"/>
              </a:rPr>
              <a:t> DATA COLLECTION – space x REST api</a:t>
            </a:r>
            <a:endParaRPr lang="en-US" noProof="1">
              <a:solidFill>
                <a:srgbClr val="000000"/>
              </a:solidFill>
              <a:latin typeface="Georgia" panose="02040502050405020303"/>
            </a:endParaRPr>
          </a:p>
        </p:txBody>
      </p:sp>
      <p:sp>
        <p:nvSpPr>
          <p:cNvPr id="3" name="TextBox 2"/>
          <p:cNvSpPr txBox="1"/>
          <p:nvPr/>
        </p:nvSpPr>
        <p:spPr>
          <a:xfrm>
            <a:off x="154062" y="1106742"/>
            <a:ext cx="9254305" cy="1077218"/>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Custom functions to retrieve the required information</a:t>
            </a:r>
            <a:endParaRPr lang="en-GB" altLang="en-GB">
              <a:latin typeface="Georgia" panose="02040502050405020303"/>
            </a:endParaRPr>
          </a:p>
          <a:p>
            <a:pPr marL="285750" indent="-285750">
              <a:buFont typeface="Arial" panose="020B0604020202020204" pitchFamily="34" charset="0"/>
              <a:buChar char="•"/>
            </a:pPr>
            <a:endParaRPr lang="en-GB" altLang="en-GB" sz="1600" dirty="0">
              <a:solidFill>
                <a:srgbClr val="000000"/>
              </a:solidFill>
              <a:latin typeface="Georgia" panose="02040502050405020303"/>
            </a:endParaRPr>
          </a:p>
          <a:p>
            <a:pPr marL="285750" indent="-285750">
              <a:buFont typeface="Arial" panose="020B0604020202020204" pitchFamily="34" charset="0"/>
              <a:buChar char="•"/>
            </a:pPr>
            <a:r>
              <a:rPr lang="en-GB" altLang="en-GB" sz="1600" dirty="0">
                <a:solidFill>
                  <a:srgbClr val="000000"/>
                </a:solidFill>
                <a:latin typeface="Georgia" panose="02040502050405020303"/>
              </a:rPr>
              <a:t>Custom logic to clean the data</a:t>
            </a:r>
            <a:endParaRPr lang="en-GB" altLang="en-GB" sz="1600" dirty="0">
              <a:solidFill>
                <a:srgbClr val="000000"/>
              </a:solidFill>
              <a:latin typeface="Georgia" panose="02040502050405020303"/>
            </a:endParaRPr>
          </a:p>
        </p:txBody>
      </p:sp>
      <p:pic>
        <p:nvPicPr>
          <p:cNvPr id="4" name="Picture 3"/>
          <p:cNvPicPr>
            <a:picLocks noChangeAspect="1"/>
          </p:cNvPicPr>
          <p:nvPr/>
        </p:nvPicPr>
        <p:blipFill>
          <a:blip r:embed="rId1"/>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5" name="Picture 4"/>
          <p:cNvPicPr>
            <a:picLocks noChangeAspect="1"/>
          </p:cNvPicPr>
          <p:nvPr/>
        </p:nvPicPr>
        <p:blipFill>
          <a:blip r:embed="rId2"/>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p:cNvPicPr>
            <a:picLocks noChangeAspect="1"/>
          </p:cNvPicPr>
          <p:nvPr/>
        </p:nvPicPr>
        <p:blipFill>
          <a:blip r:embed="rId3"/>
          <a:stretch>
            <a:fillRect/>
          </a:stretch>
        </p:blipFill>
        <p:spPr>
          <a:xfrm>
            <a:off x="404813" y="2716441"/>
            <a:ext cx="5806298" cy="3735887"/>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Title 12"/>
          <p:cNvSpPr>
            <a:spLocks noGrp="1"/>
          </p:cNvSpPr>
          <p:nvPr/>
        </p:nvSpPr>
        <p:spPr>
          <a:xfrm>
            <a:off x="404813" y="388188"/>
            <a:ext cx="5979219" cy="716711"/>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t>METHODOLOGY SUMMARY</a:t>
            </a:r>
            <a:endParaRPr lang="en-US"/>
          </a:p>
        </p:txBody>
      </p:sp>
      <p:sp>
        <p:nvSpPr>
          <p:cNvPr id="14" name="Text Placeholder 2"/>
          <p:cNvSpPr>
            <a:spLocks noGrp="1"/>
          </p:cNvSpPr>
          <p:nvPr/>
        </p:nvSpPr>
        <p:spPr>
          <a:xfrm>
            <a:off x="404813" y="1447800"/>
            <a:ext cx="6195243" cy="4951413"/>
          </a:xfrm>
          <a:prstGeom prst="rect">
            <a:avLst/>
          </a:prstGeom>
          <a:solidFill>
            <a:schemeClr val="accent3">
              <a:lumMod val="20000"/>
              <a:lumOff val="80000"/>
            </a:schemeClr>
          </a:solidFill>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defRPr/>
            </a:pPr>
            <a:endParaRPr lang="en-GB" altLang="en-GB" sz="1800" b="0" i="0" u="none" strike="noStrike" kern="1200" cap="none" spc="0" normalizeH="0" baseline="0" noProof="0">
              <a:ln>
                <a:noFill/>
              </a:ln>
              <a:effectLst/>
              <a:uLnTx/>
              <a:uFillTx/>
              <a:latin typeface="Georgia" panose="02040502050405020303"/>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defRPr/>
            </a:pPr>
            <a:r>
              <a:rPr kumimoji="0" lang="en-GB" altLang="en-GB" sz="1800" b="0" i="0" u="none" strike="noStrike" kern="1200" cap="none" spc="0" normalizeH="0" baseline="0" noProof="0">
                <a:ln>
                  <a:noFill/>
                </a:ln>
                <a:effectLst/>
                <a:uLnTx/>
                <a:uFillTx/>
                <a:latin typeface="Georgia" panose="02040502050405020303"/>
              </a:rPr>
              <a:t>SpaceX launches Falcon 9 rockets at a cost of around $62m. This is considerably cheaper than other providers (which usually cost upwards of $165m), and much of the savings are because SpaceX can land, and then re-use the first stage of the rocket.</a:t>
            </a:r>
            <a:endParaRPr lang="en-GB" altLang="en-GB" sz="1800" b="0" i="0" u="none" strike="noStrike" kern="1200" cap="none" spc="0" normalizeH="0" baseline="0" noProof="0">
              <a:ln>
                <a:noFill/>
              </a:ln>
              <a:effectLst/>
              <a:uLnTx/>
              <a:uFillTx/>
              <a:latin typeface="Georgia" panose="02040502050405020303"/>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defRPr/>
            </a:pPr>
            <a:endParaRPr lang="en-GB" altLang="en-GB" sz="1800" b="0" i="0" u="none" strike="noStrike" kern="1200" cap="none" spc="0" normalizeH="0" baseline="0" noProof="0">
              <a:ln>
                <a:noFill/>
              </a:ln>
              <a:effectLst/>
              <a:uLnTx/>
              <a:uFillTx/>
              <a:latin typeface="Georgia" panose="02040502050405020303"/>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defRPr/>
            </a:pPr>
            <a:r>
              <a:rPr kumimoji="0" lang="en-GB" altLang="en-GB" sz="1800" b="0" i="0" u="none" strike="noStrike" kern="1200" cap="none" spc="0" normalizeH="0" baseline="0" noProof="0">
                <a:ln>
                  <a:noFill/>
                </a:ln>
                <a:effectLst/>
                <a:uLnTx/>
                <a:uFillTx/>
                <a:latin typeface="Georgia" panose="02040502050405020303"/>
              </a:rPr>
              <a:t>If we can make predictions on whether the first stage will land, we can determine the cost of a launch, and use this information to assess whether or not an alternate company should bid and SpaceX for a rocket launch.</a:t>
            </a:r>
            <a:endParaRPr lang="en-GB" altLang="en-GB" sz="1800" b="0" i="0" u="none" strike="noStrike" kern="1200" cap="none" spc="0" normalizeH="0" baseline="0" noProof="0">
              <a:ln>
                <a:noFill/>
              </a:ln>
              <a:effectLst/>
              <a:uLnTx/>
              <a:uFillTx/>
              <a:latin typeface="Georgia" panose="02040502050405020303"/>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defRPr/>
            </a:pPr>
            <a:endParaRPr lang="en-GB" altLang="en-GB" sz="1800" b="0" i="0" u="none" strike="noStrike" kern="1200" cap="none" spc="0" normalizeH="0" baseline="0" noProof="0">
              <a:ln>
                <a:noFill/>
              </a:ln>
              <a:effectLst/>
              <a:uLnTx/>
              <a:uFillTx/>
              <a:latin typeface="Georgia" panose="02040502050405020303"/>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defRPr/>
            </a:pPr>
            <a:r>
              <a:rPr kumimoji="0" lang="en-GB" altLang="en-GB" sz="1800" b="0" i="0" u="none" strike="noStrike" kern="1200" cap="none" spc="0" normalizeH="0" baseline="0" noProof="0">
                <a:ln>
                  <a:noFill/>
                </a:ln>
                <a:effectLst/>
                <a:uLnTx/>
                <a:uFillTx/>
                <a:latin typeface="Georgia" panose="02040502050405020303"/>
              </a:rPr>
              <a:t>This project will ultimately predict if the Space X Falcon 9 first stage will land successfully.</a:t>
            </a:r>
            <a:endParaRPr lang="en-GB" altLang="en-GB" sz="1800" b="0" i="0" u="none" strike="noStrike" kern="1200" cap="none" spc="0" normalizeH="0" baseline="0" noProof="0">
              <a:ln>
                <a:noFill/>
              </a:ln>
              <a:effectLst/>
              <a:uLnTx/>
              <a:uFillTx/>
              <a:latin typeface="Georgia" panose="02040502050405020303"/>
            </a:endParaRPr>
          </a:p>
          <a:p>
            <a:pPr marL="342900" marR="0" lvl="0" indent="-342900" algn="l" defTabSz="914400" rtl="0" eaLnBrk="1" latinLnBrk="0" hangingPunct="1">
              <a:lnSpc>
                <a:spcPct val="100000"/>
              </a:lnSpc>
              <a:spcBef>
                <a:spcPts val="0"/>
              </a:spcBef>
              <a:spcAft>
                <a:spcPts val="600"/>
              </a:spcAft>
              <a:buClrTx/>
              <a:buSzTx/>
              <a:buFont typeface="Arial" panose="020B0604020202020204" pitchFamily="34" charset="0"/>
              <a:buChar char="•"/>
              <a:defRPr/>
            </a:pPr>
            <a:endParaRPr lang="en-GB" altLang="en-GB" sz="1800" b="0" i="0" u="none" strike="noStrike" kern="1200" cap="none" spc="0" normalizeH="0" baseline="0" noProof="0">
              <a:ln>
                <a:noFill/>
              </a:ln>
              <a:effectLst/>
              <a:uLnTx/>
              <a:uFillTx/>
              <a:latin typeface="Georgia" panose="02040502050405020303"/>
            </a:endParaRPr>
          </a:p>
        </p:txBody>
      </p:sp>
      <p:sp>
        <p:nvSpPr>
          <p:cNvPr id="15" name="Title 1"/>
          <p:cNvSpPr txBox="1"/>
          <p:nvPr/>
        </p:nvSpPr>
        <p:spPr>
          <a:xfrm>
            <a:off x="404813" y="388188"/>
            <a:ext cx="10784486" cy="716711"/>
          </a:xfrm>
          <a:prstGeom prst="rect">
            <a:avLst/>
          </a:prstGeom>
          <a:solidFill>
            <a:schemeClr val="accent3">
              <a:lumMod val="20000"/>
              <a:lumOff val="80000"/>
            </a:schemeClr>
          </a:solidFill>
        </p:spPr>
        <p:txBody>
          <a:bodyPr vert="horz" lIns="0" tIns="0" rIns="0" bIns="0" numCol="1" rtlCol="0" anchor="b">
            <a:no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b="1">
                <a:latin typeface="Georgia" panose="02040502050405020303"/>
              </a:rPr>
              <a:t>INTRODUCTION</a:t>
            </a:r>
            <a:endParaRPr lang="en-GB" altLang="en-GB" b="1">
              <a:latin typeface="Georgia" panose="02040502050405020303"/>
            </a:endParaRPr>
          </a:p>
        </p:txBody>
      </p:sp>
      <p:pic>
        <p:nvPicPr>
          <p:cNvPr id="16" name="Picture 15" descr="A picture containing text, transport, clouds, rocket  Description automatically generated"/>
          <p:cNvPicPr>
            <a:picLocks noChangeAspect="1"/>
          </p:cNvPicPr>
          <p:nvPr/>
        </p:nvPicPr>
        <p:blipFill>
          <a:blip r:embed="rId1"/>
          <a:stretch>
            <a:fillRect/>
          </a:stretch>
        </p:blipFill>
        <p:spPr>
          <a:xfrm>
            <a:off x="6702159" y="1884982"/>
            <a:ext cx="5489841" cy="30880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10947772" cy="440815"/>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dirty="0">
                <a:solidFill>
                  <a:srgbClr val="000000"/>
                </a:solidFill>
                <a:latin typeface="Georgia" panose="02040502050405020303"/>
              </a:rPr>
              <a:t>DATA COLLECTION – WEB SCRAPING</a:t>
            </a:r>
            <a:endParaRPr lang="en-US" dirty="0">
              <a:solidFill>
                <a:srgbClr val="000000"/>
              </a:solidFill>
              <a:latin typeface="Georgia" panose="02040502050405020303"/>
            </a:endParaRPr>
          </a:p>
        </p:txBody>
      </p:sp>
      <p:sp>
        <p:nvSpPr>
          <p:cNvPr id="3" name="TextBox 2"/>
          <p:cNvSpPr txBox="1"/>
          <p:nvPr/>
        </p:nvSpPr>
        <p:spPr>
          <a:xfrm>
            <a:off x="154063" y="1106742"/>
            <a:ext cx="3671909" cy="1569660"/>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GB" altLang="en-GB" sz="1600" noProof="1">
              <a:solidFill>
                <a:srgbClr val="000000"/>
              </a:solidFill>
              <a:latin typeface="Georgia" panose="02040502050405020303"/>
            </a:endParaRPr>
          </a:p>
          <a:p>
            <a:pPr marL="285750" indent="-285750">
              <a:buFont typeface="Arial" panose="020B0604020202020204" pitchFamily="34" charset="0"/>
              <a:buChar char="•"/>
            </a:pPr>
            <a:r>
              <a:rPr lang="en-GB" altLang="en-GB" sz="1600" noProof="1">
                <a:solidFill>
                  <a:srgbClr val="000000"/>
                </a:solidFill>
                <a:latin typeface="Georgia" panose="02040502050405020303"/>
              </a:rPr>
              <a:t>Custom functions for web scraping</a:t>
            </a:r>
            <a:endParaRPr lang="en-GB" altLang="en-GB" sz="1600" noProof="1">
              <a:solidFill>
                <a:srgbClr val="000000"/>
              </a:solidFill>
              <a:latin typeface="Georgia" panose="02040502050405020303"/>
            </a:endParaRPr>
          </a:p>
          <a:p>
            <a:pPr marL="285750" indent="-285750">
              <a:buFont typeface="Arial" panose="020B0604020202020204" pitchFamily="34" charset="0"/>
              <a:buChar char="•"/>
            </a:pPr>
            <a:endParaRPr lang="en-GB" altLang="en-GB" sz="1600" noProof="1">
              <a:solidFill>
                <a:srgbClr val="000000"/>
              </a:solidFill>
              <a:latin typeface="Georgia" panose="02040502050405020303"/>
            </a:endParaRPr>
          </a:p>
          <a:p>
            <a:pPr marL="285750" indent="-285750">
              <a:buFont typeface="Arial" panose="020B0604020202020204" pitchFamily="34" charset="0"/>
              <a:buChar char="•"/>
            </a:pPr>
            <a:r>
              <a:rPr lang="en-GB" altLang="en-GB" sz="1600" noProof="1">
                <a:solidFill>
                  <a:srgbClr val="000000"/>
                </a:solidFill>
                <a:latin typeface="Georgia" panose="02040502050405020303"/>
              </a:rPr>
              <a:t>Custom logic to fill up the launch_dict values with values from the launch tables</a:t>
            </a:r>
            <a:endParaRPr lang="en-GB" altLang="en-GB" sz="1600" noProof="1">
              <a:solidFill>
                <a:srgbClr val="000000"/>
              </a:solidFill>
              <a:latin typeface="Georgia" panose="02040502050405020303"/>
            </a:endParaRPr>
          </a:p>
        </p:txBody>
      </p:sp>
      <p:pic>
        <p:nvPicPr>
          <p:cNvPr id="4" name="Picture 3" descr="Text  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3543" t="4850" r="39069" b="2751"/>
          <a:stretch>
            <a:fillRect/>
          </a:stretch>
        </p:blipFill>
        <p:spPr>
          <a:xfrm>
            <a:off x="7735409" y="402603"/>
            <a:ext cx="3615544" cy="6152773"/>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7" descr="Text  Description automatically generated"/>
          <p:cNvPicPr>
            <a:picLocks noChangeAspect="1"/>
          </p:cNvPicPr>
          <p:nvPr/>
        </p:nvPicPr>
        <p:blipFill>
          <a:blip r:embed="rId2"/>
          <a:stretch>
            <a:fillRect/>
          </a:stretch>
        </p:blipFill>
        <p:spPr>
          <a:xfrm>
            <a:off x="4724400" y="862392"/>
            <a:ext cx="2808890" cy="579011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7"/>
          <p:cNvSpPr>
            <a:spLocks noGrp="1" noRot="1" noChangeAspect="1" noMove="1" noResize="1" noEditPoints="1" noAdjustHandles="1" noChangeArrowheads="1" noChangeShapeType="1" noTextEdit="1"/>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29" name="Straight Connector 19"/>
          <p:cNvCxnSpPr>
            <a:cxnSpLocks noGrp="1" noRot="1" noChangeAspect="1" noMove="1" noResize="1" noEditPoints="1" noAdjustHandles="1" noChangeArrowheads="1" noChangeShapeType="1"/>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extBox 1"/>
          <p:cNvSpPr txBox="1"/>
          <p:nvPr/>
        </p:nvSpPr>
        <p:spPr>
          <a:xfrm>
            <a:off x="1508872" y="774410"/>
            <a:ext cx="7926337" cy="1085849"/>
          </a:xfrm>
          <a:prstGeom prst="rect">
            <a:avLst/>
          </a:prstGeom>
        </p:spPr>
        <p:txBody>
          <a:bodyPr rot="0" spcFirstLastPara="0" vertOverflow="overflow" horzOverflow="overflow" vert="horz" lIns="91440" tIns="45720" rIns="91440" bIns="45720" numCol="1" spcCol="0" rtlCol="0" fromWordArt="0" anchor="b" anchorCtr="0" forceAA="0" compatLnSpc="1">
            <a:normAutofit/>
          </a:bodyPr>
          <a:lstStyle/>
          <a:p>
            <a:pPr>
              <a:lnSpc>
                <a:spcPct val="120000"/>
              </a:lnSpc>
              <a:spcBef>
                <a:spcPct val="0"/>
              </a:spcBef>
              <a:spcAft>
                <a:spcPts val="600"/>
              </a:spcAft>
            </a:pPr>
            <a:r>
              <a:rPr lang="en-US" sz="2800" b="1" cap="all" spc="600">
                <a:latin typeface="+mj-lt"/>
                <a:ea typeface="+mj-ea"/>
                <a:cs typeface="+mj-cs"/>
              </a:rPr>
              <a:t>Thank's </a:t>
            </a:r>
            <a:endParaRPr lang="en-US" sz="2800" b="1" cap="all" spc="600">
              <a:latin typeface="+mj-lt"/>
              <a:ea typeface="+mj-ea"/>
              <a:cs typeface="+mj-cs"/>
            </a:endParaRPr>
          </a:p>
        </p:txBody>
      </p:sp>
      <p:sp>
        <p:nvSpPr>
          <p:cNvPr id="31" name="Rectangle 23"/>
          <p:cNvSpPr>
            <a:spLocks noGrp="1" noRot="1" noChangeAspect="1" noMove="1" noResize="1" noEditPoints="1" noAdjustHandles="1" noChangeArrowheads="1" noChangeShapeType="1" noTextEdit="1"/>
          </p:cNvSpPr>
          <p:nvPr/>
        </p:nvSpPr>
        <p:spPr>
          <a:xfrm>
            <a:off x="1" y="3515988"/>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32" name="Straight Connector 25"/>
          <p:cNvCxnSpPr>
            <a:cxnSpLocks noGrp="1" noRot="1" noChangeAspect="1" noMove="1" noResize="1" noEditPoints="1" noAdjustHandles="1" noChangeArrowheads="1" noChangeShapeType="1"/>
          </p:cNvCxnSpPr>
          <p:nvPr/>
        </p:nvCxnSpPr>
        <p:spPr>
          <a:xfrm>
            <a:off x="1613648" y="215714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5837"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3">
              <a:lumMod val="20000"/>
              <a:lumOff val="80000"/>
            </a:schemeClr>
          </a:solidFill>
        </p:spPr>
        <p:txBody>
          <a:bodyPr wrap="square" lIns="0" tIns="0" rIns="0" bIns="0" numCol="1" rtlCol="0"/>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Title 12"/>
          <p:cNvSpPr>
            <a:spLocks noGrp="1"/>
          </p:cNvSpPr>
          <p:nvPr/>
        </p:nvSpPr>
        <p:spPr>
          <a:xfrm>
            <a:off x="404813" y="188640"/>
            <a:ext cx="10947772" cy="403747"/>
          </a:xfrm>
          <a:prstGeom prst="rect">
            <a:avLst/>
          </a:prstGeom>
          <a:solidFill>
            <a:schemeClr val="accent3">
              <a:lumMod val="20000"/>
              <a:lumOff val="80000"/>
            </a:schemeClr>
          </a:solidFill>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chemeClr val="tx1"/>
                </a:solidFill>
                <a:latin typeface="Georgia" panose="02040502050405020303"/>
              </a:rPr>
              <a:t>METHODOLOGY SUMMARY</a:t>
            </a:r>
            <a:endParaRPr lang="en-US">
              <a:solidFill>
                <a:schemeClr val="tx1"/>
              </a:solidFill>
              <a:latin typeface="Georgia" panose="02040502050405020303"/>
            </a:endParaRPr>
          </a:p>
        </p:txBody>
      </p:sp>
      <p:sp>
        <p:nvSpPr>
          <p:cNvPr id="4" name="Text Placeholder 2"/>
          <p:cNvSpPr>
            <a:spLocks noGrp="1"/>
          </p:cNvSpPr>
          <p:nvPr/>
        </p:nvSpPr>
        <p:spPr>
          <a:xfrm>
            <a:off x="404813" y="767444"/>
            <a:ext cx="11406187" cy="5631769"/>
          </a:xfrm>
          <a:prstGeom prst="rect">
            <a:avLst/>
          </a:prstGeom>
          <a:solidFill>
            <a:schemeClr val="accent3">
              <a:lumMod val="20000"/>
              <a:lumOff val="80000"/>
            </a:schemeClr>
          </a:solidFill>
        </p:spPr>
        <p:txBody>
          <a:bodyPr vert="horz" lIns="0" tIns="0" rIns="0" bIns="0" numCol="2"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endParaRPr lang="en-GB" altLang="en-GB" sz="1600" noProof="1">
              <a:solidFill>
                <a:schemeClr val="tx1"/>
              </a:solidFill>
              <a:latin typeface="Georgia" panose="02040502050405020303"/>
            </a:endParaRPr>
          </a:p>
          <a:p>
            <a:pPr marL="342900" indent="-342900">
              <a:buAutoNum type="arabicPeriod"/>
            </a:pPr>
            <a:r>
              <a:rPr lang="en-GB" altLang="en-GB" sz="1600" noProof="1">
                <a:solidFill>
                  <a:schemeClr val="tx1"/>
                </a:solidFill>
                <a:latin typeface="Georgia" panose="02040502050405020303"/>
              </a:rPr>
              <a:t>Data Collection</a:t>
            </a:r>
            <a:endParaRPr lang="en-GB" altLang="en-GB" noProof="1">
              <a:solidFill>
                <a:schemeClr val="tx1"/>
              </a:solidFill>
            </a:endParaRPr>
          </a:p>
          <a:p>
            <a:pPr marL="520700" lvl="1" indent="-342900">
              <a:buFont typeface="Arial" panose="020B0604020202020204" pitchFamily="34" charset="0"/>
              <a:buChar char="•"/>
            </a:pPr>
            <a:r>
              <a:rPr lang="en-GB" altLang="en-GB" sz="1400" noProof="1">
                <a:solidFill>
                  <a:schemeClr val="tx1"/>
                </a:solidFill>
                <a:latin typeface="Georgia" panose="02040502050405020303"/>
              </a:rPr>
              <a:t>Making GET requests to the SpaceX REST API</a:t>
            </a:r>
            <a:endParaRPr lang="en-GB" altLang="en-GB" sz="1400" noProof="1">
              <a:solidFill>
                <a:schemeClr val="tx1"/>
              </a:solidFill>
              <a:latin typeface="Georgia" panose="02040502050405020303"/>
            </a:endParaRPr>
          </a:p>
          <a:p>
            <a:pPr marL="520700" lvl="1" indent="-342900">
              <a:buFont typeface="Arial" panose="020B0604020202020204" pitchFamily="34" charset="0"/>
              <a:buChar char="•"/>
            </a:pPr>
            <a:r>
              <a:rPr lang="en-GB" altLang="en-GB" sz="1400" noProof="1">
                <a:solidFill>
                  <a:schemeClr val="tx1"/>
                </a:solidFill>
                <a:latin typeface="Georgia" panose="02040502050405020303"/>
              </a:rPr>
              <a:t>Web Scraping</a:t>
            </a:r>
            <a:endParaRPr lang="en-GB" altLang="en-GB" sz="1400" noProof="1">
              <a:solidFill>
                <a:schemeClr val="tx1"/>
              </a:solidFill>
              <a:latin typeface="Georgia" panose="02040502050405020303"/>
            </a:endParaRPr>
          </a:p>
          <a:p>
            <a:pPr marL="520700" lvl="1" indent="-342900">
              <a:buClr>
                <a:srgbClr val="188659"/>
              </a:buClr>
              <a:buFont typeface="Arial" panose="020B0604020202020204" pitchFamily="34" charset="0"/>
              <a:buChar char="•"/>
            </a:pPr>
            <a:endParaRPr lang="en-GB" altLang="en-GB" sz="1400" noProof="1">
              <a:solidFill>
                <a:schemeClr val="tx1"/>
              </a:solidFill>
              <a:latin typeface="Georgia" panose="02040502050405020303"/>
            </a:endParaRPr>
          </a:p>
          <a:p>
            <a:pPr marL="342900" indent="-342900">
              <a:buFont typeface="+mj-lt"/>
              <a:buAutoNum type="arabicPeriod"/>
            </a:pPr>
            <a:r>
              <a:rPr lang="en-GB" altLang="en-GB" sz="1600" noProof="1">
                <a:solidFill>
                  <a:schemeClr val="tx1"/>
                </a:solidFill>
                <a:latin typeface="Georgia" panose="02040502050405020303"/>
              </a:rPr>
              <a:t>Data Wrangling </a:t>
            </a:r>
            <a:endParaRPr lang="en-GB" altLang="en-GB" sz="1600" noProof="1">
              <a:solidFill>
                <a:schemeClr val="tx1"/>
              </a:solidFill>
              <a:latin typeface="Georgia" panose="02040502050405020303"/>
            </a:endParaRPr>
          </a:p>
          <a:p>
            <a:pPr marL="520700" lvl="1" indent="-342900">
              <a:buFont typeface="Arial" panose="020B0604020202020204" pitchFamily="34" charset="0"/>
              <a:buChar char="•"/>
            </a:pPr>
            <a:r>
              <a:rPr lang="en-GB" altLang="en-GB" sz="1400" noProof="1">
                <a:solidFill>
                  <a:schemeClr val="tx1"/>
                </a:solidFill>
                <a:latin typeface="Georgia" panose="02040502050405020303"/>
              </a:rPr>
              <a:t>Using the .fillna() method to remove NaN values</a:t>
            </a:r>
            <a:endParaRPr lang="en-GB" altLang="en-GB" sz="1400" noProof="1">
              <a:solidFill>
                <a:schemeClr val="tx1"/>
              </a:solidFill>
              <a:latin typeface="Georgia" panose="02040502050405020303"/>
            </a:endParaRPr>
          </a:p>
          <a:p>
            <a:pPr marL="520700" lvl="1" indent="-342900">
              <a:buFont typeface="Arial" panose="020B0604020202020204" pitchFamily="34" charset="0"/>
              <a:buChar char="•"/>
            </a:pPr>
            <a:r>
              <a:rPr lang="en-GB" altLang="en-GB" sz="1400" noProof="1">
                <a:solidFill>
                  <a:schemeClr val="tx1"/>
                </a:solidFill>
                <a:latin typeface="Georgia" panose="02040502050405020303"/>
              </a:rPr>
              <a:t>Using the </a:t>
            </a:r>
            <a:r>
              <a:rPr lang="en-GB" altLang="en-GB" sz="1400" b="0" noProof="1">
                <a:solidFill>
                  <a:schemeClr val="tx1"/>
                </a:solidFill>
                <a:effectLst/>
                <a:latin typeface="Georgia" panose="02040502050405020303"/>
              </a:rPr>
              <a:t>.value_counts()</a:t>
            </a:r>
            <a:r>
              <a:rPr lang="en-GB" altLang="en-GB" sz="1400" noProof="1">
                <a:solidFill>
                  <a:schemeClr val="tx1"/>
                </a:solidFill>
                <a:latin typeface="Georgia" panose="02040502050405020303"/>
              </a:rPr>
              <a:t> method to determine the following:</a:t>
            </a:r>
            <a:endParaRPr lang="en-GB" altLang="en-GB" sz="1400" noProof="1">
              <a:solidFill>
                <a:schemeClr val="tx1"/>
              </a:solidFill>
              <a:latin typeface="Georgia" panose="02040502050405020303"/>
            </a:endParaRPr>
          </a:p>
          <a:p>
            <a:pPr marL="704850" lvl="2" indent="-342900"/>
            <a:r>
              <a:rPr lang="en-GB" altLang="en-GB" sz="1200" noProof="1">
                <a:solidFill>
                  <a:schemeClr val="tx1"/>
                </a:solidFill>
                <a:latin typeface="Georgia" panose="02040502050405020303"/>
              </a:rPr>
              <a:t>Number of launches on each site</a:t>
            </a:r>
            <a:endParaRPr lang="en-GB" altLang="en-GB" sz="1200" noProof="1">
              <a:solidFill>
                <a:schemeClr val="tx1"/>
              </a:solidFill>
              <a:latin typeface="Georgia" panose="02040502050405020303"/>
            </a:endParaRPr>
          </a:p>
          <a:p>
            <a:pPr marL="704850" lvl="2" indent="-342900"/>
            <a:r>
              <a:rPr lang="en-GB" altLang="en-GB" sz="1200" noProof="1">
                <a:solidFill>
                  <a:schemeClr val="tx1"/>
                </a:solidFill>
                <a:latin typeface="Georgia" panose="02040502050405020303"/>
              </a:rPr>
              <a:t>Number and occurrence of each orbit</a:t>
            </a:r>
            <a:endParaRPr lang="en-GB" altLang="en-GB" sz="1200" noProof="1">
              <a:solidFill>
                <a:schemeClr val="tx1"/>
              </a:solidFill>
              <a:latin typeface="Georgia" panose="02040502050405020303"/>
            </a:endParaRPr>
          </a:p>
          <a:p>
            <a:pPr marL="704850" lvl="2" indent="-342900"/>
            <a:r>
              <a:rPr lang="en-GB" altLang="en-GB" sz="1200" noProof="1">
                <a:solidFill>
                  <a:schemeClr val="tx1"/>
                </a:solidFill>
                <a:latin typeface="Georgia" panose="02040502050405020303"/>
              </a:rPr>
              <a:t>Number and occurrence of mission outcome per orbit type</a:t>
            </a:r>
            <a:endParaRPr lang="en-GB" altLang="en-GB" sz="1200" noProof="1">
              <a:solidFill>
                <a:schemeClr val="tx1"/>
              </a:solidFill>
              <a:latin typeface="Georgia" panose="02040502050405020303"/>
            </a:endParaRPr>
          </a:p>
          <a:p>
            <a:pPr marL="704850" lvl="2" indent="-342900">
              <a:buClr>
                <a:srgbClr val="A3A300"/>
              </a:buClr>
            </a:pPr>
            <a:endParaRPr lang="en-GB" altLang="en-GB" sz="1200" noProof="1">
              <a:solidFill>
                <a:schemeClr val="tx1"/>
              </a:solidFill>
              <a:latin typeface="Georgia" panose="02040502050405020303"/>
            </a:endParaRPr>
          </a:p>
          <a:p>
            <a:pPr marL="520700" lvl="1" indent="-342900"/>
            <a:r>
              <a:rPr lang="en-GB" altLang="en-GB" sz="1400" noProof="1">
                <a:solidFill>
                  <a:schemeClr val="tx1"/>
                </a:solidFill>
                <a:latin typeface="Georgia" panose="02040502050405020303"/>
              </a:rPr>
              <a:t>Creating a landing outcome label that shows the following:</a:t>
            </a:r>
            <a:endParaRPr lang="en-GB" altLang="en-GB" sz="1400" noProof="1">
              <a:solidFill>
                <a:schemeClr val="tx1"/>
              </a:solidFill>
              <a:latin typeface="Georgia" panose="02040502050405020303"/>
            </a:endParaRPr>
          </a:p>
          <a:p>
            <a:pPr marL="704850" lvl="2" indent="-342900"/>
            <a:r>
              <a:rPr lang="en-GB" altLang="en-GB" sz="1200" noProof="1">
                <a:solidFill>
                  <a:schemeClr val="tx1"/>
                </a:solidFill>
                <a:latin typeface="Georgia" panose="02040502050405020303"/>
              </a:rPr>
              <a:t>0 when the booster did not land successfully</a:t>
            </a:r>
            <a:endParaRPr lang="en-GB" altLang="en-GB" sz="1200" noProof="1">
              <a:solidFill>
                <a:schemeClr val="tx1"/>
              </a:solidFill>
              <a:latin typeface="Georgia" panose="02040502050405020303"/>
            </a:endParaRPr>
          </a:p>
          <a:p>
            <a:pPr marL="704850" lvl="2" indent="-342900"/>
            <a:r>
              <a:rPr lang="en-GB" altLang="en-GB" sz="1200" noProof="1">
                <a:solidFill>
                  <a:schemeClr val="tx1"/>
                </a:solidFill>
                <a:latin typeface="Georgia" panose="02040502050405020303"/>
              </a:rPr>
              <a:t>1 when the booster did land successfully</a:t>
            </a:r>
            <a:endParaRPr lang="en-GB" altLang="en-GB" sz="1200" noProof="1">
              <a:solidFill>
                <a:schemeClr val="tx1"/>
              </a:solidFill>
              <a:latin typeface="Georgia" panose="02040502050405020303"/>
            </a:endParaRPr>
          </a:p>
          <a:p>
            <a:pPr marL="704850" lvl="2" indent="-342900">
              <a:buClr>
                <a:srgbClr val="A3A300"/>
              </a:buClr>
            </a:pPr>
            <a:endParaRPr lang="en-GB" altLang="en-GB" sz="1200" noProof="1">
              <a:solidFill>
                <a:schemeClr val="tx1"/>
              </a:solidFill>
              <a:latin typeface="Georgia" panose="02040502050405020303"/>
            </a:endParaRPr>
          </a:p>
          <a:p>
            <a:pPr marL="342900" indent="-342900">
              <a:buFont typeface="+mj-lt"/>
              <a:buAutoNum type="arabicPeriod"/>
            </a:pPr>
            <a:r>
              <a:rPr lang="en-GB" altLang="en-GB" sz="1600" noProof="1">
                <a:solidFill>
                  <a:schemeClr val="tx1"/>
                </a:solidFill>
                <a:latin typeface="Georgia" panose="02040502050405020303"/>
              </a:rPr>
              <a:t>Exploratory Data Analysis</a:t>
            </a:r>
            <a:endParaRPr lang="en-GB" altLang="en-GB" sz="1600" noProof="1">
              <a:solidFill>
                <a:schemeClr val="tx1"/>
              </a:solidFill>
              <a:latin typeface="Georgia" panose="02040502050405020303"/>
            </a:endParaRPr>
          </a:p>
          <a:p>
            <a:pPr marL="520700" lvl="1" indent="-342900">
              <a:buFont typeface="Arial" panose="020B0604020202020204" pitchFamily="34" charset="0"/>
              <a:buChar char="•"/>
            </a:pPr>
            <a:r>
              <a:rPr lang="en-GB" altLang="en-GB" sz="1400" noProof="1">
                <a:solidFill>
                  <a:schemeClr val="tx1"/>
                </a:solidFill>
                <a:latin typeface="Georgia" panose="02040502050405020303"/>
              </a:rPr>
              <a:t>Using SQL queries to manipulate and evaluate the SpaceX dataset</a:t>
            </a:r>
            <a:endParaRPr lang="en-GB" altLang="en-GB" sz="1400" noProof="1">
              <a:solidFill>
                <a:schemeClr val="tx1"/>
              </a:solidFill>
              <a:latin typeface="Georgia" panose="02040502050405020303"/>
            </a:endParaRPr>
          </a:p>
          <a:p>
            <a:pPr marL="520700" lvl="1" indent="-342900">
              <a:buFont typeface="Arial" panose="020B0604020202020204" pitchFamily="34" charset="0"/>
              <a:buChar char="•"/>
            </a:pPr>
            <a:r>
              <a:rPr lang="en-GB" altLang="en-GB" sz="1400" noProof="1">
                <a:solidFill>
                  <a:schemeClr val="tx1"/>
                </a:solidFill>
                <a:latin typeface="Georgia" panose="02040502050405020303"/>
              </a:rPr>
              <a:t>Using Pandas and Matplotlib to visualize relationships between variables, and determine patterns</a:t>
            </a:r>
            <a:endParaRPr lang="en-GB" altLang="en-GB" sz="1400" noProof="1">
              <a:solidFill>
                <a:schemeClr val="tx1"/>
              </a:solidFill>
              <a:latin typeface="Georgia" panose="02040502050405020303"/>
            </a:endParaRPr>
          </a:p>
          <a:p>
            <a:pPr marL="520700" lvl="1" indent="-342900">
              <a:buClr>
                <a:srgbClr val="188659"/>
              </a:buClr>
              <a:buFont typeface="Arial" panose="020B0604020202020204" pitchFamily="34" charset="0"/>
              <a:buChar char="•"/>
            </a:pPr>
            <a:endParaRPr lang="en-GB" altLang="en-GB" sz="1400" noProof="1">
              <a:solidFill>
                <a:schemeClr val="tx1"/>
              </a:solidFill>
              <a:latin typeface="Georgia" panose="02040502050405020303"/>
            </a:endParaRPr>
          </a:p>
          <a:p>
            <a:pPr marL="520700" lvl="1" indent="-342900">
              <a:buClr>
                <a:srgbClr val="188659"/>
              </a:buClr>
              <a:buFont typeface="Arial" panose="020B0604020202020204" pitchFamily="34" charset="0"/>
              <a:buChar char="•"/>
            </a:pPr>
            <a:endParaRPr lang="en-GB" altLang="en-GB" sz="1400" noProof="1">
              <a:solidFill>
                <a:schemeClr val="tx1"/>
              </a:solidFill>
              <a:latin typeface="Georgia" panose="02040502050405020303"/>
            </a:endParaRPr>
          </a:p>
          <a:p>
            <a:pPr marL="342900" indent="-342900">
              <a:buFont typeface="+mj-lt"/>
              <a:buAutoNum type="arabicPeriod"/>
            </a:pPr>
            <a:r>
              <a:rPr lang="en-GB" altLang="en-GB" sz="1600" noProof="1">
                <a:solidFill>
                  <a:schemeClr val="tx1"/>
                </a:solidFill>
                <a:latin typeface="Georgia" panose="02040502050405020303"/>
              </a:rPr>
              <a:t>Interactive Visual Analytics</a:t>
            </a:r>
            <a:endParaRPr lang="en-GB" altLang="en-GB" sz="1600" noProof="1">
              <a:solidFill>
                <a:schemeClr val="tx1"/>
              </a:solidFill>
              <a:latin typeface="Georgia" panose="02040502050405020303"/>
            </a:endParaRPr>
          </a:p>
          <a:p>
            <a:pPr marL="520700" lvl="1" indent="-342900">
              <a:buFont typeface="Arial" panose="020B0604020202020204" pitchFamily="34" charset="0"/>
              <a:buChar char="•"/>
            </a:pPr>
            <a:r>
              <a:rPr lang="en-GB" altLang="en-GB" sz="1400" noProof="1">
                <a:solidFill>
                  <a:schemeClr val="tx1"/>
                </a:solidFill>
                <a:latin typeface="Georgia" panose="02040502050405020303"/>
              </a:rPr>
              <a:t>Geospatial analytics using Folium</a:t>
            </a:r>
            <a:endParaRPr lang="en-GB" altLang="en-GB" sz="1400" noProof="1">
              <a:solidFill>
                <a:schemeClr val="tx1"/>
              </a:solidFill>
              <a:latin typeface="Georgia" panose="02040502050405020303"/>
            </a:endParaRPr>
          </a:p>
          <a:p>
            <a:pPr marL="520700" lvl="1" indent="-342900">
              <a:buFont typeface="Arial" panose="020B0604020202020204" pitchFamily="34" charset="0"/>
              <a:buChar char="•"/>
            </a:pPr>
            <a:r>
              <a:rPr lang="en-GB" altLang="en-GB" sz="1400" noProof="1">
                <a:solidFill>
                  <a:schemeClr val="tx1"/>
                </a:solidFill>
                <a:latin typeface="Georgia" panose="02040502050405020303"/>
              </a:rPr>
              <a:t>Creating an interactive dashboard using Plotly Dash</a:t>
            </a:r>
            <a:endParaRPr lang="en-GB" altLang="en-GB" sz="1400" noProof="1">
              <a:solidFill>
                <a:schemeClr val="tx1"/>
              </a:solidFill>
              <a:latin typeface="Georgia" panose="02040502050405020303"/>
            </a:endParaRPr>
          </a:p>
          <a:p>
            <a:pPr marL="520700" lvl="1" indent="-342900">
              <a:buClr>
                <a:srgbClr val="188659"/>
              </a:buClr>
              <a:buFont typeface="Arial" panose="020B0604020202020204" pitchFamily="34" charset="0"/>
              <a:buChar char="•"/>
            </a:pPr>
            <a:endParaRPr lang="en-GB" altLang="en-GB" sz="1400" noProof="1">
              <a:solidFill>
                <a:schemeClr val="tx1"/>
              </a:solidFill>
              <a:latin typeface="Georgia" panose="02040502050405020303"/>
            </a:endParaRPr>
          </a:p>
          <a:p>
            <a:pPr marL="342900" indent="-342900">
              <a:buFont typeface="+mj-lt"/>
              <a:buAutoNum type="arabicPeriod"/>
            </a:pPr>
            <a:r>
              <a:rPr lang="en-GB" altLang="en-GB" sz="1600" noProof="1">
                <a:solidFill>
                  <a:schemeClr val="tx1"/>
                </a:solidFill>
                <a:latin typeface="Georgia" panose="02040502050405020303"/>
              </a:rPr>
              <a:t>Data Modelling and Evaluation</a:t>
            </a:r>
            <a:endParaRPr lang="en-GB" altLang="en-GB" sz="1600" noProof="1">
              <a:solidFill>
                <a:schemeClr val="tx1"/>
              </a:solidFill>
              <a:latin typeface="Georgia" panose="02040502050405020303"/>
            </a:endParaRPr>
          </a:p>
          <a:p>
            <a:pPr marL="520700" lvl="1" indent="-342900">
              <a:buFont typeface="Arial" panose="020B0604020202020204" pitchFamily="34" charset="0"/>
              <a:buChar char="•"/>
            </a:pPr>
            <a:r>
              <a:rPr lang="en-GB" altLang="en-GB" sz="1400" noProof="1">
                <a:solidFill>
                  <a:schemeClr val="tx1"/>
                </a:solidFill>
                <a:latin typeface="Georgia" panose="02040502050405020303"/>
              </a:rPr>
              <a:t>Using Scikit-Learn to:</a:t>
            </a:r>
            <a:endParaRPr lang="en-GB" altLang="en-GB" sz="1400" noProof="1">
              <a:solidFill>
                <a:schemeClr val="tx1"/>
              </a:solidFill>
              <a:latin typeface="Georgia" panose="02040502050405020303"/>
            </a:endParaRPr>
          </a:p>
          <a:p>
            <a:pPr marL="704850" lvl="2" indent="-342900"/>
            <a:r>
              <a:rPr lang="en-GB" altLang="en-GB" sz="1200" noProof="1">
                <a:solidFill>
                  <a:schemeClr val="tx1"/>
                </a:solidFill>
                <a:latin typeface="Georgia" panose="02040502050405020303"/>
              </a:rPr>
              <a:t>Pre-process (standardize) the data</a:t>
            </a:r>
            <a:endParaRPr lang="en-GB" altLang="en-GB" sz="1200" noProof="1">
              <a:solidFill>
                <a:schemeClr val="tx1"/>
              </a:solidFill>
              <a:latin typeface="Georgia" panose="02040502050405020303"/>
            </a:endParaRPr>
          </a:p>
          <a:p>
            <a:pPr marL="704850" lvl="2" indent="-342900"/>
            <a:r>
              <a:rPr lang="en-GB" altLang="en-GB" sz="1200" noProof="1">
                <a:solidFill>
                  <a:schemeClr val="tx1"/>
                </a:solidFill>
                <a:latin typeface="Georgia" panose="02040502050405020303"/>
              </a:rPr>
              <a:t>Split the data into training and testing data using train_test_split</a:t>
            </a:r>
            <a:endParaRPr lang="en-GB" altLang="en-GB" sz="1400" noProof="1">
              <a:solidFill>
                <a:schemeClr val="tx1"/>
              </a:solidFill>
              <a:latin typeface="Georgia" panose="02040502050405020303"/>
            </a:endParaRPr>
          </a:p>
          <a:p>
            <a:pPr marL="704850" lvl="2" indent="-342900"/>
            <a:r>
              <a:rPr lang="en-GB" altLang="en-GB" sz="1200" noProof="1">
                <a:solidFill>
                  <a:schemeClr val="tx1"/>
                </a:solidFill>
                <a:latin typeface="Georgia" panose="02040502050405020303"/>
              </a:rPr>
              <a:t>Train different classification models</a:t>
            </a:r>
            <a:endParaRPr lang="en-GB" altLang="en-GB" sz="1200" noProof="1">
              <a:solidFill>
                <a:schemeClr val="tx1"/>
              </a:solidFill>
              <a:latin typeface="Georgia" panose="02040502050405020303"/>
            </a:endParaRPr>
          </a:p>
          <a:p>
            <a:pPr marL="704850" lvl="2" indent="-342900"/>
            <a:r>
              <a:rPr lang="en-GB" altLang="en-GB" sz="1200" noProof="1">
                <a:solidFill>
                  <a:schemeClr val="tx1"/>
                </a:solidFill>
                <a:latin typeface="Georgia" panose="02040502050405020303"/>
              </a:rPr>
              <a:t>Find hyperparameters using GridSearchCV</a:t>
            </a:r>
            <a:endParaRPr lang="en-GB" altLang="en-GB" sz="1200" noProof="1">
              <a:solidFill>
                <a:schemeClr val="tx1"/>
              </a:solidFill>
              <a:latin typeface="Georgia" panose="02040502050405020303"/>
            </a:endParaRPr>
          </a:p>
          <a:p>
            <a:pPr marL="520700" lvl="1" indent="-342900"/>
            <a:r>
              <a:rPr lang="en-GB" altLang="en-GB" sz="1400" noProof="1">
                <a:solidFill>
                  <a:schemeClr val="tx1"/>
                </a:solidFill>
                <a:latin typeface="Georgia" panose="02040502050405020303"/>
              </a:rPr>
              <a:t>Plotting confusion matrices for each classification model</a:t>
            </a:r>
            <a:endParaRPr lang="en-GB" altLang="en-GB" sz="1400" noProof="1">
              <a:solidFill>
                <a:schemeClr val="tx1"/>
              </a:solidFill>
              <a:latin typeface="Georgia" panose="02040502050405020303"/>
            </a:endParaRPr>
          </a:p>
          <a:p>
            <a:pPr marL="520700" lvl="1" indent="-342900"/>
            <a:r>
              <a:rPr lang="en-GB" altLang="en-GB" sz="1400" noProof="1">
                <a:solidFill>
                  <a:schemeClr val="tx1"/>
                </a:solidFill>
                <a:latin typeface="Georgia" panose="02040502050405020303"/>
              </a:rPr>
              <a:t>Assessing the accuracy of each classification model</a:t>
            </a:r>
            <a:endParaRPr lang="en-GB" altLang="en-GB" sz="1400" noProof="1">
              <a:solidFill>
                <a:schemeClr val="tx1"/>
              </a:solidFill>
              <a:latin typeface="Georgia" panose="02040502050405020303"/>
            </a:endParaRPr>
          </a:p>
          <a:p>
            <a:endParaRPr lang="en-GB" altLang="en-GB" sz="1600" noProof="1">
              <a:solidFill>
                <a:schemeClr val="tx1"/>
              </a:solidFill>
              <a:latin typeface="Georgia" panose="020405020504050203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207745" y="270936"/>
            <a:ext cx="11144822" cy="716708"/>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noProof="1">
                <a:solidFill>
                  <a:schemeClr val="tx1"/>
                </a:solidFill>
                <a:latin typeface="Georgia" panose="02040502050405020303"/>
              </a:rPr>
              <a:t>DATA COLLECTION – space x REST api</a:t>
            </a:r>
            <a:endParaRPr lang="en-US" noProof="1">
              <a:solidFill>
                <a:schemeClr val="tx1"/>
              </a:solidFill>
              <a:latin typeface="Georgia" panose="02040502050405020303"/>
            </a:endParaRPr>
          </a:p>
        </p:txBody>
      </p:sp>
      <p:sp>
        <p:nvSpPr>
          <p:cNvPr id="3" name="TextBox 2"/>
          <p:cNvSpPr txBox="1"/>
          <p:nvPr/>
        </p:nvSpPr>
        <p:spPr>
          <a:xfrm>
            <a:off x="154062" y="1052736"/>
            <a:ext cx="6462781"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latin typeface="Georgia" panose="02040502050405020303"/>
              </a:rPr>
              <a:t>Using the SpaceX API to retrieve data about launches, including information about the rocket used, payload delivered, launch specifications, landing specifications, and landing outcome.</a:t>
            </a:r>
            <a:endParaRPr lang="en-US" sz="1600">
              <a:latin typeface="Georgia" panose="02040502050405020303"/>
            </a:endParaRPr>
          </a:p>
        </p:txBody>
      </p:sp>
      <p:grpSp>
        <p:nvGrpSpPr>
          <p:cNvPr id="4" name="Group 3"/>
          <p:cNvGrpSpPr/>
          <p:nvPr/>
        </p:nvGrpSpPr>
        <p:grpSpPr>
          <a:xfrm>
            <a:off x="7021493" y="381857"/>
            <a:ext cx="4032448" cy="1230027"/>
            <a:chOff x="7021493" y="381857"/>
            <a:chExt cx="4032448" cy="1230027"/>
          </a:xfrm>
        </p:grpSpPr>
        <p:grpSp>
          <p:nvGrpSpPr>
            <p:cNvPr id="40" name="Group 39"/>
            <p:cNvGrpSpPr/>
            <p:nvPr/>
          </p:nvGrpSpPr>
          <p:grpSpPr>
            <a:xfrm>
              <a:off x="7086656" y="438325"/>
              <a:ext cx="3902122" cy="1117087"/>
              <a:chOff x="7086656" y="438326"/>
              <a:chExt cx="3408321" cy="975725"/>
            </a:xfrm>
            <a:solidFill>
              <a:srgbClr val="0070AD"/>
            </a:solidFill>
          </p:grpSpPr>
          <p:pic>
            <p:nvPicPr>
              <p:cNvPr id="42" name="Picture 41"/>
              <p:cNvPicPr>
                <a:picLocks noChangeAspect="1"/>
              </p:cNvPicPr>
              <p:nvPr/>
            </p:nvPicPr>
            <p:blipFill rotWithShape="1">
              <a:blip r:embed="rId1"/>
              <a:srcRect b="64023"/>
              <a:stretch>
                <a:fillRect/>
              </a:stretch>
            </p:blipFill>
            <p:spPr>
              <a:xfrm>
                <a:off x="7389451" y="438326"/>
                <a:ext cx="2802730" cy="277293"/>
              </a:xfrm>
              <a:prstGeom prst="rect">
                <a:avLst/>
              </a:prstGeom>
              <a:grpFill/>
            </p:spPr>
          </p:pic>
          <p:pic>
            <p:nvPicPr>
              <p:cNvPr id="43" name="Picture 42"/>
              <p:cNvPicPr>
                <a:picLocks noChangeAspect="1"/>
              </p:cNvPicPr>
              <p:nvPr/>
            </p:nvPicPr>
            <p:blipFill>
              <a:blip r:embed="rId2"/>
              <a:stretch>
                <a:fillRect/>
              </a:stretch>
            </p:blipFill>
            <p:spPr>
              <a:xfrm>
                <a:off x="7086656" y="1003651"/>
                <a:ext cx="3408321" cy="410400"/>
              </a:xfrm>
              <a:prstGeom prst="rect">
                <a:avLst/>
              </a:prstGeom>
              <a:grpFill/>
            </p:spPr>
          </p:pic>
          <p:pic>
            <p:nvPicPr>
              <p:cNvPr id="44" name="Picture 43"/>
              <p:cNvPicPr>
                <a:picLocks noChangeAspect="1"/>
              </p:cNvPicPr>
              <p:nvPr/>
            </p:nvPicPr>
            <p:blipFill rotWithShape="1">
              <a:blip r:embed="rId1"/>
              <a:srcRect t="56831" b="11341"/>
              <a:stretch>
                <a:fillRect/>
              </a:stretch>
            </p:blipFill>
            <p:spPr>
              <a:xfrm>
                <a:off x="7389451" y="693172"/>
                <a:ext cx="2802730" cy="245316"/>
              </a:xfrm>
              <a:prstGeom prst="rect">
                <a:avLst/>
              </a:prstGeom>
              <a:grpFill/>
            </p:spPr>
          </p:pic>
        </p:grpSp>
        <p:sp>
          <p:nvSpPr>
            <p:cNvPr id="41" name="Rectangle: Rounded Corners 40"/>
            <p:cNvSpPr/>
            <p:nvPr/>
          </p:nvSpPr>
          <p:spPr>
            <a:xfrm>
              <a:off x="7021493"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5" name="Group 4"/>
          <p:cNvGrpSpPr/>
          <p:nvPr/>
        </p:nvGrpSpPr>
        <p:grpSpPr>
          <a:xfrm>
            <a:off x="5930762" y="1823886"/>
            <a:ext cx="6213910" cy="2403187"/>
            <a:chOff x="5930762" y="1823886"/>
            <a:chExt cx="6213910" cy="2403187"/>
          </a:xfrm>
        </p:grpSpPr>
        <p:grpSp>
          <p:nvGrpSpPr>
            <p:cNvPr id="33" name="Group 32"/>
            <p:cNvGrpSpPr/>
            <p:nvPr/>
          </p:nvGrpSpPr>
          <p:grpSpPr>
            <a:xfrm>
              <a:off x="6013381" y="1824819"/>
              <a:ext cx="6048672" cy="2401320"/>
              <a:chOff x="6013381" y="1824819"/>
              <a:chExt cx="6048672" cy="2401320"/>
            </a:xfrm>
          </p:grpSpPr>
          <p:pic>
            <p:nvPicPr>
              <p:cNvPr id="35" name="Picture 34"/>
              <p:cNvPicPr>
                <a:picLocks noChangeAspect="1"/>
              </p:cNvPicPr>
              <p:nvPr/>
            </p:nvPicPr>
            <p:blipFill>
              <a:blip r:embed="rId3"/>
              <a:stretch>
                <a:fillRect/>
              </a:stretch>
            </p:blipFill>
            <p:spPr>
              <a:xfrm>
                <a:off x="6013381" y="1868023"/>
                <a:ext cx="1421035" cy="2314912"/>
              </a:xfrm>
              <a:prstGeom prst="rect">
                <a:avLst/>
              </a:prstGeom>
            </p:spPr>
          </p:pic>
          <p:grpSp>
            <p:nvGrpSpPr>
              <p:cNvPr id="36" name="Group 35"/>
              <p:cNvGrpSpPr/>
              <p:nvPr/>
            </p:nvGrpSpPr>
            <p:grpSpPr>
              <a:xfrm>
                <a:off x="7485139" y="1824819"/>
                <a:ext cx="1552825" cy="2401320"/>
                <a:chOff x="7485139" y="1824819"/>
                <a:chExt cx="2581635" cy="3992293"/>
              </a:xfrm>
            </p:grpSpPr>
            <p:pic>
              <p:nvPicPr>
                <p:cNvPr id="38" name="Picture 37"/>
                <p:cNvPicPr>
                  <a:picLocks noChangeAspect="1"/>
                </p:cNvPicPr>
                <p:nvPr/>
              </p:nvPicPr>
              <p:blipFill rotWithShape="1">
                <a:blip r:embed="rId4"/>
                <a:srcRect r="3084"/>
                <a:stretch>
                  <a:fillRect/>
                </a:stretch>
              </p:blipFill>
              <p:spPr>
                <a:xfrm>
                  <a:off x="7490882" y="1824819"/>
                  <a:ext cx="2575892" cy="1066949"/>
                </a:xfrm>
                <a:prstGeom prst="rect">
                  <a:avLst/>
                </a:prstGeom>
              </p:spPr>
            </p:pic>
            <p:pic>
              <p:nvPicPr>
                <p:cNvPr id="39" name="Picture 38"/>
                <p:cNvPicPr>
                  <a:picLocks noChangeAspect="1"/>
                </p:cNvPicPr>
                <p:nvPr/>
              </p:nvPicPr>
              <p:blipFill>
                <a:blip r:embed="rId5"/>
                <a:stretch>
                  <a:fillRect/>
                </a:stretch>
              </p:blipFill>
              <p:spPr>
                <a:xfrm>
                  <a:off x="7485139" y="2844897"/>
                  <a:ext cx="2581635" cy="2972215"/>
                </a:xfrm>
                <a:prstGeom prst="rect">
                  <a:avLst/>
                </a:prstGeom>
              </p:spPr>
            </p:pic>
          </p:grpSp>
          <p:pic>
            <p:nvPicPr>
              <p:cNvPr id="37" name="Picture 36"/>
              <p:cNvPicPr>
                <a:picLocks noChangeAspect="1"/>
              </p:cNvPicPr>
              <p:nvPr/>
            </p:nvPicPr>
            <p:blipFill rotWithShape="1">
              <a:blip r:embed="rId6"/>
              <a:srcRect l="5932"/>
              <a:stretch>
                <a:fillRect/>
              </a:stretch>
            </p:blipFill>
            <p:spPr>
              <a:xfrm>
                <a:off x="9088687" y="1890943"/>
                <a:ext cx="2973366" cy="2269072"/>
              </a:xfrm>
              <a:prstGeom prst="rect">
                <a:avLst/>
              </a:prstGeom>
            </p:spPr>
          </p:pic>
        </p:grpSp>
        <p:sp>
          <p:nvSpPr>
            <p:cNvPr id="34" name="Rectangle: Rounded Corners 33"/>
            <p:cNvSpPr/>
            <p:nvPr/>
          </p:nvSpPr>
          <p:spPr>
            <a:xfrm>
              <a:off x="5930762" y="1823886"/>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6" name="Group 5"/>
          <p:cNvGrpSpPr/>
          <p:nvPr/>
        </p:nvGrpSpPr>
        <p:grpSpPr>
          <a:xfrm>
            <a:off x="7809085" y="4439075"/>
            <a:ext cx="2457265" cy="504475"/>
            <a:chOff x="7809085" y="4439075"/>
            <a:chExt cx="2457265" cy="504475"/>
          </a:xfrm>
        </p:grpSpPr>
        <p:pic>
          <p:nvPicPr>
            <p:cNvPr id="31" name="Picture 30"/>
            <p:cNvPicPr>
              <a:picLocks noChangeAspect="1"/>
            </p:cNvPicPr>
            <p:nvPr/>
          </p:nvPicPr>
          <p:blipFill>
            <a:blip r:embed="rId7"/>
            <a:stretch>
              <a:fillRect/>
            </a:stretch>
          </p:blipFill>
          <p:spPr>
            <a:xfrm>
              <a:off x="7857340" y="4456383"/>
              <a:ext cx="2360755" cy="469859"/>
            </a:xfrm>
            <a:prstGeom prst="rect">
              <a:avLst/>
            </a:prstGeom>
          </p:spPr>
        </p:pic>
        <p:sp>
          <p:nvSpPr>
            <p:cNvPr id="32" name="Rectangle: Rounded Corners 31"/>
            <p:cNvSpPr/>
            <p:nvPr/>
          </p:nvSpPr>
          <p:spPr>
            <a:xfrm>
              <a:off x="7809085" y="4439075"/>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grpSp>
        <p:nvGrpSpPr>
          <p:cNvPr id="7" name="Group 6"/>
          <p:cNvGrpSpPr/>
          <p:nvPr/>
        </p:nvGrpSpPr>
        <p:grpSpPr>
          <a:xfrm>
            <a:off x="6320165" y="5155553"/>
            <a:ext cx="5435105" cy="1275400"/>
            <a:chOff x="6320165" y="5155553"/>
            <a:chExt cx="5435105" cy="1275400"/>
          </a:xfrm>
        </p:grpSpPr>
        <p:grpSp>
          <p:nvGrpSpPr>
            <p:cNvPr id="26" name="Group 25"/>
            <p:cNvGrpSpPr/>
            <p:nvPr/>
          </p:nvGrpSpPr>
          <p:grpSpPr>
            <a:xfrm>
              <a:off x="6399062" y="5227103"/>
              <a:ext cx="5277310" cy="1132300"/>
              <a:chOff x="6399062" y="5227103"/>
              <a:chExt cx="5277310" cy="1132300"/>
            </a:xfrm>
          </p:grpSpPr>
          <p:pic>
            <p:nvPicPr>
              <p:cNvPr id="28" name="Picture 27"/>
              <p:cNvPicPr>
                <a:picLocks noChangeAspect="1"/>
              </p:cNvPicPr>
              <p:nvPr/>
            </p:nvPicPr>
            <p:blipFill>
              <a:blip r:embed="rId8"/>
              <a:stretch>
                <a:fillRect/>
              </a:stretch>
            </p:blipFill>
            <p:spPr>
              <a:xfrm>
                <a:off x="7585170" y="5227103"/>
                <a:ext cx="2905095" cy="320878"/>
              </a:xfrm>
              <a:prstGeom prst="rect">
                <a:avLst/>
              </a:prstGeom>
            </p:spPr>
          </p:pic>
          <p:pic>
            <p:nvPicPr>
              <p:cNvPr id="29" name="Picture 28"/>
              <p:cNvPicPr>
                <a:picLocks noChangeAspect="1"/>
              </p:cNvPicPr>
              <p:nvPr/>
            </p:nvPicPr>
            <p:blipFill>
              <a:blip r:embed="rId9"/>
              <a:stretch>
                <a:fillRect/>
              </a:stretch>
            </p:blipFill>
            <p:spPr>
              <a:xfrm>
                <a:off x="6972060" y="5601298"/>
                <a:ext cx="4131314" cy="229199"/>
              </a:xfrm>
              <a:prstGeom prst="rect">
                <a:avLst/>
              </a:prstGeom>
            </p:spPr>
          </p:pic>
          <p:pic>
            <p:nvPicPr>
              <p:cNvPr id="30" name="Picture 29"/>
              <p:cNvPicPr>
                <a:picLocks noChangeAspect="1"/>
              </p:cNvPicPr>
              <p:nvPr/>
            </p:nvPicPr>
            <p:blipFill>
              <a:blip r:embed="rId10"/>
              <a:stretch>
                <a:fillRect/>
              </a:stretch>
            </p:blipFill>
            <p:spPr>
              <a:xfrm>
                <a:off x="6399062" y="5883815"/>
                <a:ext cx="5277310" cy="475588"/>
              </a:xfrm>
              <a:prstGeom prst="rect">
                <a:avLst/>
              </a:prstGeom>
            </p:spPr>
          </p:pic>
        </p:grpSp>
        <p:sp>
          <p:nvSpPr>
            <p:cNvPr id="27" name="Rectangle: Rounded Corners 26"/>
            <p:cNvSpPr/>
            <p:nvPr/>
          </p:nvSpPr>
          <p:spPr>
            <a:xfrm>
              <a:off x="6320165"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err="1"/>
            </a:p>
          </p:txBody>
        </p:sp>
      </p:grpSp>
      <p:sp>
        <p:nvSpPr>
          <p:cNvPr id="8" name="Oval 7"/>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endParaRPr lang="en-US" sz="1200"/>
          </a:p>
        </p:txBody>
      </p:sp>
      <p:sp>
        <p:nvSpPr>
          <p:cNvPr id="9" name="Oval 8"/>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endParaRPr lang="en-US" sz="1200"/>
          </a:p>
        </p:txBody>
      </p:sp>
      <p:sp>
        <p:nvSpPr>
          <p:cNvPr id="10" name="Oval 9"/>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endParaRPr lang="en-US" sz="1200"/>
          </a:p>
        </p:txBody>
      </p:sp>
      <p:sp>
        <p:nvSpPr>
          <p:cNvPr id="11" name="Oval 10"/>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endParaRPr lang="en-US" sz="1200"/>
          </a:p>
        </p:txBody>
      </p:sp>
      <p:grpSp>
        <p:nvGrpSpPr>
          <p:cNvPr id="12" name="Group 11"/>
          <p:cNvGrpSpPr/>
          <p:nvPr/>
        </p:nvGrpSpPr>
        <p:grpSpPr>
          <a:xfrm>
            <a:off x="129947" y="2051718"/>
            <a:ext cx="5423684" cy="4329610"/>
            <a:chOff x="129947" y="2051718"/>
            <a:chExt cx="5423684" cy="4329610"/>
          </a:xfrm>
        </p:grpSpPr>
        <p:grpSp>
          <p:nvGrpSpPr>
            <p:cNvPr id="14" name="Group 13"/>
            <p:cNvGrpSpPr/>
            <p:nvPr/>
          </p:nvGrpSpPr>
          <p:grpSpPr>
            <a:xfrm>
              <a:off x="129947" y="2051718"/>
              <a:ext cx="5416362" cy="664572"/>
              <a:chOff x="129947" y="2051718"/>
              <a:chExt cx="5694211" cy="664572"/>
            </a:xfrm>
          </p:grpSpPr>
          <p:sp>
            <p:nvSpPr>
              <p:cNvPr id="24" name="Rectangle: Rounded Corners 23"/>
              <p:cNvSpPr/>
              <p:nvPr/>
            </p:nvSpPr>
            <p:spPr>
              <a:xfrm>
                <a:off x="273946"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noProof="1">
                    <a:solidFill>
                      <a:schemeClr val="tx1"/>
                    </a:solidFill>
                    <a:latin typeface="Georgia" panose="02040502050405020303"/>
                  </a:rPr>
                  <a:t>Make a GET response to the SpaceX REST API</a:t>
                </a:r>
                <a:endParaRPr lang="en-US" sz="1200" noProof="1">
                  <a:solidFill>
                    <a:schemeClr val="tx1"/>
                  </a:solidFill>
                  <a:latin typeface="Georgia" panose="02040502050405020303"/>
                </a:endParaRPr>
              </a:p>
              <a:p>
                <a:pPr marL="285750" indent="-285750">
                  <a:buFont typeface="Arial" panose="020B0604020202020204" pitchFamily="34" charset="0"/>
                  <a:buChar char="•"/>
                </a:pPr>
                <a:r>
                  <a:rPr lang="en-US" sz="1200" noProof="1">
                    <a:solidFill>
                      <a:schemeClr val="tx1"/>
                    </a:solidFill>
                    <a:latin typeface="Georgia" panose="02040502050405020303"/>
                  </a:rPr>
                  <a:t>Convert the response to a .json file then to a Pandas DataFrame</a:t>
                </a:r>
                <a:endParaRPr lang="en-US" sz="1200" noProof="1">
                  <a:solidFill>
                    <a:schemeClr val="tx1"/>
                  </a:solidFill>
                  <a:latin typeface="Georgia" panose="02040502050405020303"/>
                </a:endParaRPr>
              </a:p>
            </p:txBody>
          </p:sp>
          <p:sp>
            <p:nvSpPr>
              <p:cNvPr id="25" name="Oval 24"/>
              <p:cNvSpPr/>
              <p:nvPr/>
            </p:nvSpPr>
            <p:spPr>
              <a:xfrm>
                <a:off x="129947"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1</a:t>
                </a:r>
                <a:endParaRPr lang="en-US" sz="1200"/>
              </a:p>
            </p:txBody>
          </p:sp>
        </p:grpSp>
        <p:grpSp>
          <p:nvGrpSpPr>
            <p:cNvPr id="15" name="Group 14"/>
            <p:cNvGrpSpPr/>
            <p:nvPr/>
          </p:nvGrpSpPr>
          <p:grpSpPr>
            <a:xfrm>
              <a:off x="129947" y="3035878"/>
              <a:ext cx="5423684" cy="1099636"/>
              <a:chOff x="129947" y="3035878"/>
              <a:chExt cx="5423684" cy="1099636"/>
            </a:xfrm>
          </p:grpSpPr>
          <p:sp>
            <p:nvSpPr>
              <p:cNvPr id="22" name="Rectangle: Rounded Corners 21"/>
              <p:cNvSpPr/>
              <p:nvPr/>
            </p:nvSpPr>
            <p:spPr>
              <a:xfrm>
                <a:off x="273946" y="318313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chemeClr val="tx1"/>
                    </a:solidFill>
                    <a:latin typeface="Georgia" panose="02040502050405020303"/>
                  </a:rPr>
                  <a:t>Use custom logic to clean the data </a:t>
                </a:r>
                <a:r>
                  <a:rPr lang="en-GB" altLang="en-GB" sz="1200">
                    <a:solidFill>
                      <a:schemeClr val="accent1"/>
                    </a:solidFill>
                    <a:latin typeface="Georgia" panose="02040502050405020303"/>
                  </a:rPr>
                  <a:t>(see Appendix)</a:t>
                </a:r>
                <a:endParaRPr lang="en-GB" altLang="en-GB" sz="1200">
                  <a:solidFill>
                    <a:schemeClr val="accent1"/>
                  </a:solidFill>
                  <a:latin typeface="Georgia" panose="02040502050405020303"/>
                </a:endParaRPr>
              </a:p>
              <a:p>
                <a:pPr marL="285750" indent="-285750">
                  <a:buFont typeface="Arial" panose="020B0604020202020204" pitchFamily="34" charset="0"/>
                  <a:buChar char="•"/>
                </a:pPr>
                <a:r>
                  <a:rPr lang="en-GB" altLang="en-GB" sz="1200">
                    <a:solidFill>
                      <a:schemeClr val="tx1"/>
                    </a:solidFill>
                    <a:latin typeface="Georgia" panose="02040502050405020303"/>
                  </a:rPr>
                  <a:t>Define lists for data to be stored in</a:t>
                </a:r>
                <a:endParaRPr lang="en-GB" altLang="en-GB" sz="1200">
                  <a:solidFill>
                    <a:schemeClr val="tx1"/>
                  </a:solidFill>
                  <a:latin typeface="Georgia" panose="02040502050405020303"/>
                </a:endParaRPr>
              </a:p>
              <a:p>
                <a:pPr marL="285750" indent="-285750">
                  <a:buFont typeface="Arial" panose="020B0604020202020204" pitchFamily="34" charset="0"/>
                  <a:buChar char="•"/>
                </a:pPr>
                <a:r>
                  <a:rPr lang="en-GB" altLang="en-GB" sz="1200">
                    <a:solidFill>
                      <a:schemeClr val="tx1"/>
                    </a:solidFill>
                    <a:latin typeface="Georgia" panose="02040502050405020303"/>
                  </a:rPr>
                  <a:t>Call custom functions </a:t>
                </a:r>
                <a:r>
                  <a:rPr lang="en-GB" altLang="en-GB" sz="1200">
                    <a:solidFill>
                      <a:schemeClr val="accent1"/>
                    </a:solidFill>
                    <a:latin typeface="Georgia" panose="02040502050405020303"/>
                  </a:rPr>
                  <a:t>(see Appendix) </a:t>
                </a:r>
                <a:r>
                  <a:rPr lang="en-GB" altLang="en-GB" sz="1200">
                    <a:solidFill>
                      <a:schemeClr val="tx1"/>
                    </a:solidFill>
                    <a:latin typeface="Georgia" panose="02040502050405020303"/>
                  </a:rPr>
                  <a:t>to retrieve data and fill the lists</a:t>
                </a:r>
                <a:endParaRPr lang="en-GB" altLang="en-GB" sz="1200">
                  <a:solidFill>
                    <a:schemeClr val="tx1"/>
                  </a:solidFill>
                  <a:latin typeface="Georgia" panose="02040502050405020303"/>
                </a:endParaRPr>
              </a:p>
              <a:p>
                <a:pPr marL="285750" indent="-285750">
                  <a:buFont typeface="Arial" panose="020B0604020202020204" pitchFamily="34" charset="0"/>
                  <a:buChar char="•"/>
                </a:pPr>
                <a:r>
                  <a:rPr lang="en-GB" altLang="en-GB" sz="1200">
                    <a:solidFill>
                      <a:schemeClr val="tx1"/>
                    </a:solidFill>
                    <a:latin typeface="Georgia" panose="02040502050405020303"/>
                  </a:rPr>
                  <a:t>Use these lists as values in a dictionary and construct the dataset </a:t>
                </a:r>
                <a:endParaRPr lang="en-GB" altLang="en-GB" sz="1200">
                  <a:solidFill>
                    <a:schemeClr val="tx1"/>
                  </a:solidFill>
                  <a:latin typeface="Georgia" panose="02040502050405020303"/>
                </a:endParaRPr>
              </a:p>
            </p:txBody>
          </p:sp>
          <p:sp>
            <p:nvSpPr>
              <p:cNvPr id="23" name="Oval 22"/>
              <p:cNvSpPr/>
              <p:nvPr/>
            </p:nvSpPr>
            <p:spPr>
              <a:xfrm>
                <a:off x="129947" y="303587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endParaRPr lang="en-US" sz="1200"/>
              </a:p>
            </p:txBody>
          </p:sp>
        </p:grpSp>
        <p:grpSp>
          <p:nvGrpSpPr>
            <p:cNvPr id="16" name="Group 15"/>
            <p:cNvGrpSpPr/>
            <p:nvPr/>
          </p:nvGrpSpPr>
          <p:grpSpPr>
            <a:xfrm>
              <a:off x="129947" y="4455102"/>
              <a:ext cx="5423684" cy="507002"/>
              <a:chOff x="129947" y="4455102"/>
              <a:chExt cx="5423684" cy="507002"/>
            </a:xfrm>
          </p:grpSpPr>
          <p:sp>
            <p:nvSpPr>
              <p:cNvPr id="20" name="Rectangle: Rounded Corners 19"/>
              <p:cNvSpPr/>
              <p:nvPr/>
            </p:nvSpPr>
            <p:spPr>
              <a:xfrm>
                <a:off x="273946" y="4602358"/>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noProof="1">
                    <a:solidFill>
                      <a:schemeClr val="tx1"/>
                    </a:solidFill>
                    <a:latin typeface="Georgia" panose="02040502050405020303"/>
                  </a:rPr>
                  <a:t>Create a Pandas DataFrame from the constructed dictionary dataset</a:t>
                </a:r>
                <a:endParaRPr lang="en-GB" altLang="en-GB" sz="1200" noProof="1">
                  <a:solidFill>
                    <a:schemeClr val="tx1"/>
                  </a:solidFill>
                  <a:latin typeface="Georgia" panose="02040502050405020303"/>
                </a:endParaRPr>
              </a:p>
            </p:txBody>
          </p:sp>
          <p:sp>
            <p:nvSpPr>
              <p:cNvPr id="21" name="Oval 20"/>
              <p:cNvSpPr/>
              <p:nvPr/>
            </p:nvSpPr>
            <p:spPr>
              <a:xfrm>
                <a:off x="129947" y="445510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3</a:t>
                </a:r>
                <a:endParaRPr lang="en-US" sz="1200"/>
              </a:p>
            </p:txBody>
          </p:sp>
        </p:grpSp>
        <p:grpSp>
          <p:nvGrpSpPr>
            <p:cNvPr id="17" name="Group 16"/>
            <p:cNvGrpSpPr/>
            <p:nvPr/>
          </p:nvGrpSpPr>
          <p:grpSpPr>
            <a:xfrm>
              <a:off x="129947" y="5281692"/>
              <a:ext cx="5423684" cy="1099636"/>
              <a:chOff x="129947" y="5281692"/>
              <a:chExt cx="5423684" cy="1099636"/>
            </a:xfrm>
          </p:grpSpPr>
          <p:sp>
            <p:nvSpPr>
              <p:cNvPr id="18" name="Rectangle: Rounded Corners 17"/>
              <p:cNvSpPr/>
              <p:nvPr/>
            </p:nvSpPr>
            <p:spPr>
              <a:xfrm>
                <a:off x="273946" y="5428947"/>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noProof="1">
                    <a:solidFill>
                      <a:schemeClr val="tx1"/>
                    </a:solidFill>
                    <a:latin typeface="Georgia" panose="02040502050405020303"/>
                  </a:rPr>
                  <a:t>Filter the DataFrame to only include Falcon 9 launches</a:t>
                </a:r>
                <a:endParaRPr lang="en-GB" altLang="en-GB" sz="1200" noProof="1">
                  <a:solidFill>
                    <a:schemeClr val="tx1"/>
                  </a:solidFill>
                  <a:latin typeface="Georgia" panose="02040502050405020303"/>
                </a:endParaRPr>
              </a:p>
              <a:p>
                <a:pPr marL="285750" indent="-285750">
                  <a:buFont typeface="Arial" panose="020B0604020202020204" pitchFamily="34" charset="0"/>
                  <a:buChar char="•"/>
                </a:pPr>
                <a:r>
                  <a:rPr lang="en-GB" altLang="en-GB" sz="1200" noProof="1">
                    <a:solidFill>
                      <a:schemeClr val="tx1"/>
                    </a:solidFill>
                    <a:latin typeface="Georgia" panose="02040502050405020303"/>
                  </a:rPr>
                  <a:t>Reset the FlightNumber column</a:t>
                </a:r>
                <a:endParaRPr lang="en-GB" altLang="en-GB" sz="1200" noProof="1">
                  <a:solidFill>
                    <a:schemeClr val="tx1"/>
                  </a:solidFill>
                  <a:latin typeface="Georgia" panose="02040502050405020303"/>
                </a:endParaRPr>
              </a:p>
              <a:p>
                <a:pPr marL="285750" indent="-285750">
                  <a:buFont typeface="Arial" panose="020B0604020202020204" pitchFamily="34" charset="0"/>
                  <a:buChar char="•"/>
                </a:pPr>
                <a:r>
                  <a:rPr lang="en-GB" altLang="en-GB" sz="1200" noProof="1">
                    <a:solidFill>
                      <a:schemeClr val="tx1"/>
                    </a:solidFill>
                    <a:latin typeface="Georgia" panose="02040502050405020303"/>
                  </a:rPr>
                  <a:t>Replace missing values of PayloadMass with the mean PayloadMass value</a:t>
                </a:r>
                <a:endParaRPr lang="en-GB" altLang="en-GB" sz="1200" noProof="1">
                  <a:solidFill>
                    <a:schemeClr val="tx1"/>
                  </a:solidFill>
                  <a:latin typeface="Georgia" panose="02040502050405020303"/>
                </a:endParaRPr>
              </a:p>
            </p:txBody>
          </p:sp>
          <p:sp>
            <p:nvSpPr>
              <p:cNvPr id="19" name="Oval 18"/>
              <p:cNvSpPr/>
              <p:nvPr/>
            </p:nvSpPr>
            <p:spPr>
              <a:xfrm>
                <a:off x="129947" y="528169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4</a:t>
                </a:r>
                <a:endParaRPr lang="en-US" sz="1200"/>
              </a:p>
            </p:txBody>
          </p:sp>
        </p:grpSp>
      </p:grpSp>
      <p:sp>
        <p:nvSpPr>
          <p:cNvPr id="13" name="TextBox 43"/>
          <p:cNvSpPr txBox="1"/>
          <p:nvPr/>
        </p:nvSpPr>
        <p:spPr>
          <a:xfrm>
            <a:off x="11064552" y="6487452"/>
            <a:ext cx="830677"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t>GitHub Link</a:t>
            </a:r>
            <a:endParaRPr lang="en-GB" altLang="en-GB"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a:solidFill>
                <a:srgbClr val="000000"/>
              </a:solidFill>
              <a:latin typeface="Georgia" panose="02040502050405020303"/>
            </a:endParaRPr>
          </a:p>
        </p:txBody>
      </p:sp>
      <p:sp>
        <p:nvSpPr>
          <p:cNvPr id="3" name="Title 1"/>
          <p:cNvSpPr>
            <a:spLocks noGrp="1"/>
          </p:cNvSpPr>
          <p:nvPr/>
        </p:nvSpPr>
        <p:spPr>
          <a:xfrm>
            <a:off x="214313" y="79783"/>
            <a:ext cx="6362166" cy="825568"/>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panose="02040502050405020303"/>
              </a:rPr>
              <a:t>DATA COLLECTION – WEB SCRAPING</a:t>
            </a:r>
            <a:endParaRPr lang="en-US">
              <a:solidFill>
                <a:srgbClr val="000000"/>
              </a:solidFill>
              <a:latin typeface="Georgia" panose="02040502050405020303"/>
            </a:endParaRPr>
          </a:p>
        </p:txBody>
      </p:sp>
      <p:sp>
        <p:nvSpPr>
          <p:cNvPr id="4" name="TextBox 3"/>
          <p:cNvSpPr txBox="1"/>
          <p:nvPr/>
        </p:nvSpPr>
        <p:spPr>
          <a:xfrm>
            <a:off x="154062" y="1052736"/>
            <a:ext cx="5709861" cy="830997"/>
          </a:xfrm>
          <a:prstGeom prst="rect">
            <a:avLst/>
          </a:prstGeom>
          <a:noFill/>
        </p:spPr>
        <p:txBody>
          <a:bodyPr wrap="square" lIns="91440" tIns="45720" rIns="91440" bIns="45720" numCol="1"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600">
                <a:solidFill>
                  <a:srgbClr val="000000"/>
                </a:solidFill>
                <a:latin typeface="Georgia" panose="02040502050405020303"/>
              </a:rPr>
              <a:t>Web scraping to collect Falcon 9 historical launch records from a Wikipedia page titled List of Falcon 9 and Falcon Heavy launches.</a:t>
            </a:r>
            <a:endParaRPr lang="en-US" sz="1600">
              <a:solidFill>
                <a:srgbClr val="000000"/>
              </a:solidFill>
              <a:latin typeface="Georgia" panose="02040502050405020303"/>
            </a:endParaRPr>
          </a:p>
        </p:txBody>
      </p:sp>
      <p:grpSp>
        <p:nvGrpSpPr>
          <p:cNvPr id="5" name="Group 4"/>
          <p:cNvGrpSpPr/>
          <p:nvPr/>
        </p:nvGrpSpPr>
        <p:grpSpPr>
          <a:xfrm>
            <a:off x="5916030" y="862533"/>
            <a:ext cx="5856554" cy="920719"/>
            <a:chOff x="5916030" y="862533"/>
            <a:chExt cx="5856554" cy="920719"/>
          </a:xfrm>
        </p:grpSpPr>
        <p:grpSp>
          <p:nvGrpSpPr>
            <p:cNvPr id="36" name="Group 35"/>
            <p:cNvGrpSpPr/>
            <p:nvPr/>
          </p:nvGrpSpPr>
          <p:grpSpPr>
            <a:xfrm>
              <a:off x="6168008" y="980727"/>
              <a:ext cx="5604576" cy="802525"/>
              <a:chOff x="6168008" y="980728"/>
              <a:chExt cx="5952229" cy="846406"/>
            </a:xfrm>
          </p:grpSpPr>
          <p:pic>
            <p:nvPicPr>
              <p:cNvPr id="38" name="Picture 37"/>
              <p:cNvPicPr>
                <a:picLocks noChangeAspect="1"/>
              </p:cNvPicPr>
              <p:nvPr/>
            </p:nvPicPr>
            <p:blipFill rotWithShape="1">
              <a:blip r:embed="rId1"/>
              <a:srcRect l="3419"/>
              <a:stretch>
                <a:fillRect/>
              </a:stretch>
            </p:blipFill>
            <p:spPr>
              <a:xfrm>
                <a:off x="6168008" y="980728"/>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p:cNvPicPr>
                <a:picLocks noChangeAspect="1"/>
              </p:cNvPicPr>
              <p:nvPr/>
            </p:nvPicPr>
            <p:blipFill>
              <a:blip r:embed="rId2"/>
              <a:stretch>
                <a:fillRect/>
              </a:stretch>
            </p:blipFill>
            <p:spPr>
              <a:xfrm>
                <a:off x="7544552" y="1274124"/>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37" name="Oval 36"/>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1</a:t>
              </a:r>
              <a:endParaRPr lang="en-US" sz="1200">
                <a:solidFill>
                  <a:srgbClr val="000000"/>
                </a:solidFill>
                <a:latin typeface="Georgia" panose="02040502050405020303"/>
              </a:endParaRPr>
            </a:p>
          </p:txBody>
        </p:sp>
      </p:grpSp>
      <p:grpSp>
        <p:nvGrpSpPr>
          <p:cNvPr id="6" name="Group 5"/>
          <p:cNvGrpSpPr/>
          <p:nvPr/>
        </p:nvGrpSpPr>
        <p:grpSpPr>
          <a:xfrm>
            <a:off x="8013015" y="2055097"/>
            <a:ext cx="1849112" cy="310814"/>
            <a:chOff x="8013015" y="2055091"/>
            <a:chExt cx="1963813" cy="327808"/>
          </a:xfrm>
        </p:grpSpPr>
        <p:pic>
          <p:nvPicPr>
            <p:cNvPr id="34" name="Picture 33"/>
            <p:cNvPicPr>
              <a:picLocks noChangeAspect="1"/>
            </p:cNvPicPr>
            <p:nvPr/>
          </p:nvPicPr>
          <p:blipFill>
            <a:blip r:embed="rId3"/>
            <a:stretch>
              <a:fillRect/>
            </a:stretch>
          </p:blipFill>
          <p:spPr>
            <a:xfrm>
              <a:off x="8013015" y="2055091"/>
              <a:ext cx="1963813" cy="143975"/>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4"/>
            <a:stretch>
              <a:fillRect/>
            </a:stretch>
          </p:blipFill>
          <p:spPr>
            <a:xfrm>
              <a:off x="8044689" y="2215888"/>
              <a:ext cx="1900465" cy="167011"/>
            </a:xfrm>
            <a:prstGeom prst="rect">
              <a:avLst/>
            </a:prstGeom>
            <a:ln>
              <a:noFill/>
            </a:ln>
            <a:effectLst>
              <a:outerShdw blurRad="292100" dist="139700" dir="2700000" algn="tl" rotWithShape="0">
                <a:srgbClr val="333333">
                  <a:alpha val="65000"/>
                </a:srgbClr>
              </a:outerShdw>
            </a:effectLst>
          </p:spPr>
        </p:pic>
      </p:grpSp>
      <p:sp>
        <p:nvSpPr>
          <p:cNvPr id="7" name="Oval 6"/>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2</a:t>
            </a:r>
            <a:endParaRPr lang="en-US" sz="1200"/>
          </a:p>
        </p:txBody>
      </p:sp>
      <p:pic>
        <p:nvPicPr>
          <p:cNvPr id="8" name="Picture 7"/>
          <p:cNvPicPr>
            <a:picLocks noChangeAspect="1"/>
          </p:cNvPicPr>
          <p:nvPr/>
        </p:nvPicPr>
        <p:blipFill>
          <a:blip r:embed="rId5"/>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9" name="Oval 8"/>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3</a:t>
            </a:r>
            <a:endParaRPr lang="en-US" sz="1200">
              <a:solidFill>
                <a:srgbClr val="000000"/>
              </a:solidFill>
              <a:latin typeface="Georgia" panose="02040502050405020303"/>
            </a:endParaRPr>
          </a:p>
        </p:txBody>
      </p:sp>
      <p:grpSp>
        <p:nvGrpSpPr>
          <p:cNvPr id="10" name="Group 9"/>
          <p:cNvGrpSpPr/>
          <p:nvPr/>
        </p:nvGrpSpPr>
        <p:grpSpPr>
          <a:xfrm>
            <a:off x="7098509" y="3981008"/>
            <a:ext cx="3575653" cy="2361807"/>
            <a:chOff x="7098509" y="3981008"/>
            <a:chExt cx="3575653" cy="2361807"/>
          </a:xfrm>
        </p:grpSpPr>
        <p:pic>
          <p:nvPicPr>
            <p:cNvPr id="32" name="Picture 31"/>
            <p:cNvPicPr>
              <a:picLocks noChangeAspect="1"/>
            </p:cNvPicPr>
            <p:nvPr/>
          </p:nvPicPr>
          <p:blipFill>
            <a:blip r:embed="rId6"/>
            <a:stretch>
              <a:fillRect/>
            </a:stretch>
          </p:blipFill>
          <p:spPr>
            <a:xfrm>
              <a:off x="7234099" y="4125885"/>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3" name="Oval 32"/>
            <p:cNvSpPr/>
            <p:nvPr/>
          </p:nvSpPr>
          <p:spPr>
            <a:xfrm>
              <a:off x="7098509" y="3981008"/>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4</a:t>
              </a:r>
              <a:endParaRPr lang="en-US" sz="1200">
                <a:solidFill>
                  <a:srgbClr val="000000"/>
                </a:solidFill>
                <a:latin typeface="Georgia" panose="02040502050405020303"/>
              </a:endParaRPr>
            </a:p>
          </p:txBody>
        </p:sp>
      </p:grpSp>
      <p:grpSp>
        <p:nvGrpSpPr>
          <p:cNvPr id="11" name="Group 10"/>
          <p:cNvGrpSpPr/>
          <p:nvPr/>
        </p:nvGrpSpPr>
        <p:grpSpPr>
          <a:xfrm>
            <a:off x="7990438" y="6453336"/>
            <a:ext cx="1791794" cy="351360"/>
            <a:chOff x="7990438" y="6453336"/>
            <a:chExt cx="1791794" cy="351360"/>
          </a:xfrm>
        </p:grpSpPr>
        <p:pic>
          <p:nvPicPr>
            <p:cNvPr id="29" name="Picture 28"/>
            <p:cNvPicPr>
              <a:picLocks noChangeAspect="1"/>
            </p:cNvPicPr>
            <p:nvPr/>
          </p:nvPicPr>
          <p:blipFill>
            <a:blip r:embed="rId7"/>
            <a:stretch>
              <a:fillRect/>
            </a:stretch>
          </p:blipFill>
          <p:spPr>
            <a:xfrm>
              <a:off x="8171711" y="6591740"/>
              <a:ext cx="1539839" cy="212956"/>
            </a:xfrm>
            <a:prstGeom prst="rect">
              <a:avLst/>
            </a:prstGeom>
          </p:spPr>
        </p:pic>
        <p:sp>
          <p:nvSpPr>
            <p:cNvPr id="30" name="Rectangle: Rounded Corners 29"/>
            <p:cNvSpPr/>
            <p:nvPr/>
          </p:nvSpPr>
          <p:spPr>
            <a:xfrm rot="10800000" flipV="1">
              <a:off x="8126048" y="6590616"/>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Georgia" panose="02040502050405020303"/>
              </a:endParaRPr>
            </a:p>
          </p:txBody>
        </p:sp>
        <p:sp>
          <p:nvSpPr>
            <p:cNvPr id="31" name="Oval 30"/>
            <p:cNvSpPr/>
            <p:nvPr/>
          </p:nvSpPr>
          <p:spPr>
            <a:xfrm>
              <a:off x="7990438" y="6453336"/>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5</a:t>
              </a:r>
              <a:endParaRPr lang="en-US" sz="1200">
                <a:solidFill>
                  <a:srgbClr val="000000"/>
                </a:solidFill>
                <a:latin typeface="Georgia" panose="02040502050405020303"/>
              </a:endParaRPr>
            </a:p>
          </p:txBody>
        </p:sp>
      </p:grpSp>
      <p:grpSp>
        <p:nvGrpSpPr>
          <p:cNvPr id="12" name="Group 11"/>
          <p:cNvGrpSpPr/>
          <p:nvPr/>
        </p:nvGrpSpPr>
        <p:grpSpPr>
          <a:xfrm>
            <a:off x="98387" y="2051718"/>
            <a:ext cx="5416362" cy="664572"/>
            <a:chOff x="98387" y="2051718"/>
            <a:chExt cx="5694211" cy="664572"/>
          </a:xfrm>
        </p:grpSpPr>
        <p:sp>
          <p:nvSpPr>
            <p:cNvPr id="27" name="Rectangle: Rounded Corners 26"/>
            <p:cNvSpPr/>
            <p:nvPr/>
          </p:nvSpPr>
          <p:spPr>
            <a:xfrm>
              <a:off x="242386"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panose="02040502050405020303"/>
                </a:rPr>
                <a:t>Request the HTML page from the static URL</a:t>
              </a:r>
              <a:endParaRPr lang="en-GB" altLang="en-GB" sz="1200">
                <a:solidFill>
                  <a:srgbClr val="000000"/>
                </a:solidFill>
                <a:latin typeface="Georgia" panose="02040502050405020303"/>
              </a:endParaRPr>
            </a:p>
            <a:p>
              <a:pPr marL="285750" indent="-285750">
                <a:buFont typeface="Arial" panose="020B0604020202020204" pitchFamily="34" charset="0"/>
                <a:buChar char="•"/>
              </a:pPr>
              <a:r>
                <a:rPr lang="en-GB" altLang="en-GB" sz="1200">
                  <a:solidFill>
                    <a:srgbClr val="000000"/>
                  </a:solidFill>
                  <a:latin typeface="Georgia" panose="02040502050405020303"/>
                </a:rPr>
                <a:t>Assign the response to an object</a:t>
              </a:r>
              <a:endParaRPr lang="en-GB" altLang="en-GB" sz="1200">
                <a:solidFill>
                  <a:srgbClr val="000000"/>
                </a:solidFill>
                <a:latin typeface="Georgia" panose="02040502050405020303"/>
              </a:endParaRPr>
            </a:p>
          </p:txBody>
        </p:sp>
        <p:sp>
          <p:nvSpPr>
            <p:cNvPr id="28" name="Oval 27"/>
            <p:cNvSpPr/>
            <p:nvPr/>
          </p:nvSpPr>
          <p:spPr>
            <a:xfrm>
              <a:off x="98387"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1</a:t>
              </a:r>
              <a:endParaRPr lang="en-US" sz="1200">
                <a:solidFill>
                  <a:srgbClr val="000000"/>
                </a:solidFill>
                <a:latin typeface="Georgia" panose="02040502050405020303"/>
              </a:endParaRPr>
            </a:p>
          </p:txBody>
        </p:sp>
      </p:grpSp>
      <p:grpSp>
        <p:nvGrpSpPr>
          <p:cNvPr id="13" name="Group 12"/>
          <p:cNvGrpSpPr/>
          <p:nvPr/>
        </p:nvGrpSpPr>
        <p:grpSpPr>
          <a:xfrm>
            <a:off x="98387" y="2952032"/>
            <a:ext cx="5423684" cy="664574"/>
            <a:chOff x="98387" y="2952032"/>
            <a:chExt cx="5423684" cy="664574"/>
          </a:xfrm>
        </p:grpSpPr>
        <p:sp>
          <p:nvSpPr>
            <p:cNvPr id="25" name="Rectangle: Rounded Corners 24"/>
            <p:cNvSpPr/>
            <p:nvPr/>
          </p:nvSpPr>
          <p:spPr>
            <a:xfrm>
              <a:off x="242386" y="3099288"/>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panose="02040502050405020303"/>
                </a:rPr>
                <a:t>Create a BeautifulSoup object from the HTML response object </a:t>
              </a:r>
              <a:endParaRPr lang="en-GB" altLang="en-GB" sz="1200">
                <a:solidFill>
                  <a:srgbClr val="000000"/>
                </a:solidFill>
                <a:latin typeface="Georgia" panose="02040502050405020303"/>
              </a:endParaRPr>
            </a:p>
            <a:p>
              <a:pPr marL="285750" indent="-285750">
                <a:buFont typeface="Arial" panose="020B0604020202020204" pitchFamily="34" charset="0"/>
                <a:buChar char="•"/>
              </a:pPr>
              <a:r>
                <a:rPr lang="en-GB" altLang="en-GB" sz="1200">
                  <a:solidFill>
                    <a:srgbClr val="000000"/>
                  </a:solidFill>
                  <a:latin typeface="Georgia" panose="02040502050405020303"/>
                </a:rPr>
                <a:t>Find all tables within the HTML page</a:t>
              </a:r>
              <a:endParaRPr lang="en-GB" altLang="en-GB" sz="1200">
                <a:solidFill>
                  <a:srgbClr val="000000"/>
                </a:solidFill>
                <a:latin typeface="Georgia" panose="02040502050405020303"/>
              </a:endParaRPr>
            </a:p>
          </p:txBody>
        </p:sp>
        <p:sp>
          <p:nvSpPr>
            <p:cNvPr id="26" name="Oval 25"/>
            <p:cNvSpPr/>
            <p:nvPr/>
          </p:nvSpPr>
          <p:spPr>
            <a:xfrm>
              <a:off x="98387" y="295203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2</a:t>
              </a:r>
              <a:endParaRPr lang="en-US" sz="1200">
                <a:solidFill>
                  <a:srgbClr val="000000"/>
                </a:solidFill>
                <a:latin typeface="Georgia" panose="02040502050405020303"/>
              </a:endParaRPr>
            </a:p>
          </p:txBody>
        </p:sp>
      </p:grpSp>
      <p:grpSp>
        <p:nvGrpSpPr>
          <p:cNvPr id="14" name="Group 13"/>
          <p:cNvGrpSpPr/>
          <p:nvPr/>
        </p:nvGrpSpPr>
        <p:grpSpPr>
          <a:xfrm>
            <a:off x="98387" y="4752664"/>
            <a:ext cx="5423684" cy="885920"/>
            <a:chOff x="98387" y="4752664"/>
            <a:chExt cx="5423684" cy="885920"/>
          </a:xfrm>
        </p:grpSpPr>
        <p:sp>
          <p:nvSpPr>
            <p:cNvPr id="23" name="Rectangle: Rounded Corners 22"/>
            <p:cNvSpPr/>
            <p:nvPr/>
          </p:nvSpPr>
          <p:spPr>
            <a:xfrm>
              <a:off x="242386" y="4899920"/>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panose="02040502050405020303"/>
                </a:rPr>
                <a:t>Use the column names as keys in a dictionary</a:t>
              </a:r>
              <a:endParaRPr lang="en-GB" altLang="en-GB" sz="1200">
                <a:solidFill>
                  <a:srgbClr val="000000"/>
                </a:solidFill>
                <a:latin typeface="Georgia" panose="02040502050405020303"/>
              </a:endParaRPr>
            </a:p>
            <a:p>
              <a:pPr marL="285750" indent="-285750">
                <a:buFont typeface="Arial" panose="020B0604020202020204" pitchFamily="34" charset="0"/>
                <a:buChar char="•"/>
              </a:pPr>
              <a:r>
                <a:rPr lang="en-GB" altLang="en-GB" sz="1200">
                  <a:solidFill>
                    <a:srgbClr val="000000"/>
                  </a:solidFill>
                  <a:latin typeface="Georgia" panose="02040502050405020303"/>
                </a:rPr>
                <a:t>Use custom functions and logic to parse all launch tables (see Appendix) to fill the dictionary values</a:t>
              </a:r>
              <a:endParaRPr lang="en-GB" altLang="en-GB" sz="1200">
                <a:solidFill>
                  <a:srgbClr val="000000"/>
                </a:solidFill>
                <a:latin typeface="Georgia" panose="02040502050405020303"/>
              </a:endParaRPr>
            </a:p>
          </p:txBody>
        </p:sp>
        <p:sp>
          <p:nvSpPr>
            <p:cNvPr id="24" name="Oval 23"/>
            <p:cNvSpPr/>
            <p:nvPr/>
          </p:nvSpPr>
          <p:spPr>
            <a:xfrm>
              <a:off x="98387" y="475266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4</a:t>
              </a:r>
              <a:endParaRPr lang="en-US" sz="1200">
                <a:solidFill>
                  <a:srgbClr val="000000"/>
                </a:solidFill>
                <a:latin typeface="Georgia" panose="02040502050405020303"/>
              </a:endParaRPr>
            </a:p>
          </p:txBody>
        </p:sp>
      </p:grpSp>
      <p:grpSp>
        <p:nvGrpSpPr>
          <p:cNvPr id="15" name="Group 14"/>
          <p:cNvGrpSpPr/>
          <p:nvPr/>
        </p:nvGrpSpPr>
        <p:grpSpPr>
          <a:xfrm>
            <a:off x="98387" y="5874326"/>
            <a:ext cx="5423684" cy="507002"/>
            <a:chOff x="98387" y="5874326"/>
            <a:chExt cx="5423684" cy="507002"/>
          </a:xfrm>
        </p:grpSpPr>
        <p:sp>
          <p:nvSpPr>
            <p:cNvPr id="21" name="Rectangle: Rounded Corners 20"/>
            <p:cNvSpPr/>
            <p:nvPr/>
          </p:nvSpPr>
          <p:spPr>
            <a:xfrm>
              <a:off x="242386" y="6021582"/>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panose="02040502050405020303"/>
                </a:rPr>
                <a:t>Convert the dictionary to a Pandas DataFrame ready for export</a:t>
              </a:r>
              <a:endParaRPr lang="en-GB" altLang="en-GB" sz="1200">
                <a:solidFill>
                  <a:srgbClr val="000000"/>
                </a:solidFill>
                <a:latin typeface="Georgia" panose="02040502050405020303"/>
              </a:endParaRPr>
            </a:p>
          </p:txBody>
        </p:sp>
        <p:sp>
          <p:nvSpPr>
            <p:cNvPr id="22" name="Oval 21"/>
            <p:cNvSpPr/>
            <p:nvPr/>
          </p:nvSpPr>
          <p:spPr>
            <a:xfrm>
              <a:off x="98387" y="587432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5</a:t>
              </a:r>
              <a:endParaRPr lang="en-US" sz="1200">
                <a:solidFill>
                  <a:srgbClr val="000000"/>
                </a:solidFill>
                <a:latin typeface="Georgia" panose="02040502050405020303"/>
              </a:endParaRPr>
            </a:p>
          </p:txBody>
        </p:sp>
      </p:grpSp>
      <p:grpSp>
        <p:nvGrpSpPr>
          <p:cNvPr id="16" name="Group 15"/>
          <p:cNvGrpSpPr/>
          <p:nvPr/>
        </p:nvGrpSpPr>
        <p:grpSpPr>
          <a:xfrm>
            <a:off x="98387" y="3852348"/>
            <a:ext cx="5423684" cy="664574"/>
            <a:chOff x="98387" y="3852348"/>
            <a:chExt cx="5423684" cy="664574"/>
          </a:xfrm>
        </p:grpSpPr>
        <p:sp>
          <p:nvSpPr>
            <p:cNvPr id="19" name="Rectangle: Rounded Corners 18"/>
            <p:cNvSpPr/>
            <p:nvPr/>
          </p:nvSpPr>
          <p:spPr>
            <a:xfrm>
              <a:off x="242386" y="399960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GB" altLang="en-GB" sz="1200">
                  <a:solidFill>
                    <a:srgbClr val="000000"/>
                  </a:solidFill>
                  <a:latin typeface="Georgia" panose="02040502050405020303"/>
                </a:rPr>
                <a:t>Collect all column header names from the tables found within the HTML page</a:t>
              </a:r>
              <a:endParaRPr lang="en-GB" altLang="en-GB" sz="1200">
                <a:solidFill>
                  <a:srgbClr val="000000"/>
                </a:solidFill>
                <a:latin typeface="Georgia" panose="02040502050405020303"/>
              </a:endParaRPr>
            </a:p>
          </p:txBody>
        </p:sp>
        <p:sp>
          <p:nvSpPr>
            <p:cNvPr id="20" name="Oval 19"/>
            <p:cNvSpPr/>
            <p:nvPr/>
          </p:nvSpPr>
          <p:spPr>
            <a:xfrm>
              <a:off x="98387" y="385234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3</a:t>
              </a:r>
              <a:endParaRPr lang="en-US" sz="1200">
                <a:solidFill>
                  <a:srgbClr val="000000"/>
                </a:solidFill>
                <a:latin typeface="Georgia" panose="02040502050405020303"/>
              </a:endParaRPr>
            </a:p>
          </p:txBody>
        </p:sp>
      </p:grpSp>
      <p:sp>
        <p:nvSpPr>
          <p:cNvPr id="17" name="TextBox 37"/>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a:solidFill>
                  <a:srgbClr val="000000"/>
                </a:solidFill>
                <a:latin typeface="Georgia" panose="02040502050405020303"/>
              </a:rPr>
              <a:t>GitHub Link</a:t>
            </a:r>
            <a:endParaRPr lang="en-GB" altLang="en-GB" sz="1000">
              <a:solidFill>
                <a:srgbClr val="000000"/>
              </a:solidFill>
              <a:latin typeface="Georgia" panose="02040502050405020303"/>
            </a:endParaRPr>
          </a:p>
        </p:txBody>
      </p:sp>
      <p:sp>
        <p:nvSpPr>
          <p:cNvPr id="18" name="Rectangle: Rounded Corners 17"/>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tLang="en-GB" sz="1600">
              <a:solidFill>
                <a:srgbClr val="000000"/>
              </a:solidFill>
              <a:latin typeface="Georgia" panose="020405020504050203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404813" y="188640"/>
            <a:ext cx="7586808" cy="716711"/>
          </a:xfrm>
          <a:prstGeom prst="rect">
            <a:avLst/>
          </a:prstGeom>
        </p:spPr>
        <p:txBody>
          <a:bodyPr vert="horz" lIns="0" tIns="0" rIns="0" bIns="0" numCol="1" rtlCol="0" anchor="b">
            <a:noAutofit/>
          </a:bodyPr>
          <a:lstStyle>
            <a:lvl1pPr marL="0" marR="0" indent="0" algn="l" defTabSz="914400" rtl="0" eaLnBrk="1" latinLnBrk="0" hangingPunct="1">
              <a:lnSpc>
                <a:spcPct val="90000"/>
              </a:lnSpc>
              <a:spcBef>
                <a:spcPct val="0"/>
              </a:spcBef>
              <a:spcAft>
                <a:spcPts val="0"/>
              </a:spcAft>
              <a:buClrTx/>
              <a:buSzTx/>
              <a:buFontTx/>
              <a:buNone/>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a:solidFill>
                  <a:srgbClr val="000000"/>
                </a:solidFill>
                <a:latin typeface="Georgia" panose="02040502050405020303"/>
              </a:rPr>
              <a:t>DATA MANIPULATION/WRANGLING – PANDAS</a:t>
            </a:r>
            <a:endParaRPr lang="en-US">
              <a:solidFill>
                <a:srgbClr val="000000"/>
              </a:solidFill>
              <a:latin typeface="Georgia" panose="02040502050405020303"/>
            </a:endParaRPr>
          </a:p>
        </p:txBody>
      </p:sp>
      <p:sp>
        <p:nvSpPr>
          <p:cNvPr id="3" name="Text Placeholder 2"/>
          <p:cNvSpPr>
            <a:spLocks noGrp="1"/>
          </p:cNvSpPr>
          <p:nvPr/>
        </p:nvSpPr>
        <p:spPr>
          <a:xfrm>
            <a:off x="404813" y="1311730"/>
            <a:ext cx="6339259" cy="1452212"/>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None/>
            </a:pPr>
            <a:r>
              <a:rPr lang="en-GB" altLang="en-GB" sz="1600" noProof="1">
                <a:solidFill>
                  <a:srgbClr val="000000"/>
                </a:solidFill>
                <a:latin typeface="Georgia" panose="02040502050405020303"/>
              </a:rPr>
              <a:t>Context:</a:t>
            </a:r>
            <a:endParaRPr lang="en-GB" altLang="en-GB" sz="1600" noProof="1">
              <a:solidFill>
                <a:srgbClr val="000000"/>
              </a:solidFill>
              <a:latin typeface="Georgia" panose="02040502050405020303"/>
            </a:endParaRPr>
          </a:p>
          <a:p>
            <a:pPr marL="342900" indent="-342900">
              <a:buFont typeface="Arial" panose="020B0604020202020204" pitchFamily="34" charset="0"/>
              <a:buChar char="•"/>
            </a:pPr>
            <a:r>
              <a:rPr lang="en-GB" altLang="en-GB" sz="1400" noProof="1">
                <a:solidFill>
                  <a:srgbClr val="000000"/>
                </a:solidFill>
                <a:latin typeface="Georgia" panose="02040502050405020303"/>
              </a:rPr>
              <a:t>The SpaceX dataset contains several Space X  launch facilities, and each location is in the LaunchSite column.</a:t>
            </a:r>
            <a:endParaRPr lang="en-GB" altLang="en-GB" sz="1400" noProof="1">
              <a:solidFill>
                <a:srgbClr val="000000"/>
              </a:solidFill>
              <a:latin typeface="Georgia" panose="02040502050405020303"/>
            </a:endParaRPr>
          </a:p>
          <a:p>
            <a:pPr marL="342900" indent="-342900">
              <a:buFont typeface="Arial" panose="020B0604020202020204" pitchFamily="34" charset="0"/>
              <a:buChar char="•"/>
            </a:pPr>
            <a:r>
              <a:rPr lang="en-GB" altLang="en-GB" sz="1400" noProof="1">
                <a:solidFill>
                  <a:srgbClr val="000000"/>
                </a:solidFill>
                <a:latin typeface="Georgia" panose="02040502050405020303"/>
              </a:rPr>
              <a:t>Each launch aims to a dedicated orbit, and some of the common orbit types are shown in the figure below. The orbit type is in the Orbit column.</a:t>
            </a:r>
            <a:endParaRPr lang="en-GB" altLang="en-GB" sz="1400" noProof="1">
              <a:solidFill>
                <a:srgbClr val="000000"/>
              </a:solidFill>
              <a:latin typeface="Georgia" panose="02040502050405020303"/>
            </a:endParaRPr>
          </a:p>
          <a:p>
            <a:pPr marL="342900" indent="-342900">
              <a:buFont typeface="Arial" panose="020B0604020202020204" pitchFamily="34" charset="0"/>
              <a:buChar char="•"/>
            </a:pPr>
            <a:endParaRPr lang="en-GB" altLang="en-GB" sz="1400" noProof="1">
              <a:solidFill>
                <a:srgbClr val="000000"/>
              </a:solidFill>
              <a:latin typeface="Georgia" panose="02040502050405020303"/>
            </a:endParaRPr>
          </a:p>
          <a:p>
            <a:pPr marL="342900" indent="-342900">
              <a:buFont typeface="Arial" panose="020B0604020202020204" pitchFamily="34" charset="0"/>
              <a:buChar char="•"/>
            </a:pPr>
            <a:endParaRPr lang="en-GB" altLang="en-GB" sz="1400" noProof="1">
              <a:solidFill>
                <a:srgbClr val="000000"/>
              </a:solidFill>
              <a:latin typeface="Georgia" panose="02040502050405020303"/>
            </a:endParaRPr>
          </a:p>
          <a:p>
            <a:pPr marL="342900" indent="-342900">
              <a:buFont typeface="Arial" panose="020B0604020202020204" pitchFamily="34" charset="0"/>
              <a:buChar char="•"/>
            </a:pPr>
            <a:endParaRPr lang="en-GB" altLang="en-GB" sz="1400" noProof="1">
              <a:solidFill>
                <a:srgbClr val="000000"/>
              </a:solidFill>
              <a:latin typeface="Georgia" panose="02040502050405020303"/>
            </a:endParaRPr>
          </a:p>
          <a:p>
            <a:pPr marL="342900" indent="-342900">
              <a:buFont typeface="Arial" panose="020B0604020202020204" pitchFamily="34" charset="0"/>
              <a:buChar char="•"/>
            </a:pPr>
            <a:endParaRPr lang="en-GB" altLang="en-GB" sz="1400" noProof="1">
              <a:solidFill>
                <a:srgbClr val="000000"/>
              </a:solidFill>
              <a:latin typeface="Georgia" panose="02040502050405020303"/>
            </a:endParaRPr>
          </a:p>
          <a:p>
            <a:pPr marL="342900" indent="-342900">
              <a:buFont typeface="Arial" panose="020B0604020202020204" pitchFamily="34" charset="0"/>
              <a:buChar char="•"/>
            </a:pPr>
            <a:endParaRPr lang="en-GB" altLang="en-GB" sz="1400" noProof="1">
              <a:solidFill>
                <a:srgbClr val="000000"/>
              </a:solidFill>
              <a:latin typeface="Georgia" panose="02040502050405020303"/>
            </a:endParaRPr>
          </a:p>
          <a:p>
            <a:pPr marL="342900" indent="-342900">
              <a:buFont typeface="Arial" panose="020B0604020202020204" pitchFamily="34" charset="0"/>
              <a:buChar char="•"/>
            </a:pPr>
            <a:endParaRPr lang="en-GB" altLang="en-GB" sz="1400" noProof="1">
              <a:solidFill>
                <a:srgbClr val="000000"/>
              </a:solidFill>
              <a:latin typeface="Georgia" panose="02040502050405020303"/>
            </a:endParaRPr>
          </a:p>
          <a:p>
            <a:pPr marL="342900" indent="-342900">
              <a:buFont typeface="Arial" panose="020B0604020202020204" pitchFamily="34" charset="0"/>
              <a:buChar char="•"/>
            </a:pPr>
            <a:endParaRPr lang="en-GB" altLang="en-GB" sz="1400" noProof="1">
              <a:solidFill>
                <a:srgbClr val="000000"/>
              </a:solidFill>
              <a:latin typeface="Georgia" panose="02040502050405020303"/>
            </a:endParaRPr>
          </a:p>
          <a:p>
            <a:pPr lvl="1" indent="0">
              <a:buNone/>
            </a:pPr>
            <a:endParaRPr lang="en-GB" altLang="en-GB" sz="1600" noProof="1">
              <a:solidFill>
                <a:srgbClr val="000000"/>
              </a:solidFill>
              <a:latin typeface="Georgia" panose="02040502050405020303"/>
            </a:endParaRPr>
          </a:p>
          <a:p>
            <a:pPr lvl="1" indent="0">
              <a:buNone/>
            </a:pPr>
            <a:r>
              <a:rPr lang="en-GB" altLang="en-GB" sz="1600" noProof="1">
                <a:solidFill>
                  <a:srgbClr val="000000"/>
                </a:solidFill>
                <a:latin typeface="Georgia" panose="02040502050405020303"/>
              </a:rPr>
              <a:t>Initial Data Exploration:</a:t>
            </a:r>
            <a:endParaRPr lang="en-GB" altLang="en-GB" dirty="0"/>
          </a:p>
          <a:p>
            <a:pPr marL="342900" indent="-342900">
              <a:buFont typeface="Arial" panose="020B0604020202020204" pitchFamily="34" charset="0"/>
              <a:buChar char="•"/>
            </a:pPr>
            <a:r>
              <a:rPr lang="en-GB" altLang="en-GB" sz="1400" noProof="1">
                <a:solidFill>
                  <a:srgbClr val="000000"/>
                </a:solidFill>
                <a:latin typeface="Georgia" panose="02040502050405020303"/>
              </a:rPr>
              <a:t>Using the </a:t>
            </a:r>
            <a:r>
              <a:rPr lang="en-GB" altLang="en-GB" sz="1400" b="0" noProof="1">
                <a:solidFill>
                  <a:srgbClr val="000000"/>
                </a:solidFill>
                <a:effectLst/>
                <a:latin typeface="Georgia" panose="02040502050405020303"/>
              </a:rPr>
              <a:t>.value_counts()</a:t>
            </a:r>
            <a:r>
              <a:rPr lang="en-GB" altLang="en-GB" sz="1400" noProof="1">
                <a:solidFill>
                  <a:srgbClr val="000000"/>
                </a:solidFill>
                <a:latin typeface="Georgia" panose="02040502050405020303"/>
              </a:rPr>
              <a:t> method to determine the following:</a:t>
            </a:r>
            <a:endParaRPr lang="en-GB" altLang="en-GB" sz="1400" noProof="1">
              <a:solidFill>
                <a:srgbClr val="000000"/>
              </a:solidFill>
              <a:latin typeface="Georgia" panose="02040502050405020303"/>
            </a:endParaRPr>
          </a:p>
          <a:p>
            <a:pPr marL="520700" lvl="1" indent="-342900">
              <a:buFont typeface="+mj-lt"/>
              <a:buAutoNum type="arabicPeriod"/>
            </a:pPr>
            <a:r>
              <a:rPr lang="en-GB" altLang="en-GB" sz="1200" noProof="1">
                <a:solidFill>
                  <a:srgbClr val="000000"/>
                </a:solidFill>
                <a:latin typeface="Georgia" panose="02040502050405020303"/>
              </a:rPr>
              <a:t>Number of launches on each site</a:t>
            </a:r>
            <a:endParaRPr lang="en-GB" altLang="en-GB" sz="1200" noProof="1">
              <a:solidFill>
                <a:srgbClr val="000000"/>
              </a:solidFill>
              <a:latin typeface="Georgia" panose="02040502050405020303"/>
            </a:endParaRPr>
          </a:p>
          <a:p>
            <a:pPr marL="520700" lvl="1" indent="-342900">
              <a:buFont typeface="+mj-lt"/>
              <a:buAutoNum type="arabicPeriod"/>
            </a:pPr>
            <a:r>
              <a:rPr lang="en-GB" altLang="en-GB" sz="1200" noProof="1">
                <a:solidFill>
                  <a:srgbClr val="000000"/>
                </a:solidFill>
                <a:latin typeface="Georgia" panose="02040502050405020303"/>
              </a:rPr>
              <a:t>Number and occurrence of each orbit</a:t>
            </a:r>
            <a:endParaRPr lang="en-GB" altLang="en-GB" sz="1200" noProof="1">
              <a:solidFill>
                <a:srgbClr val="000000"/>
              </a:solidFill>
              <a:latin typeface="Georgia" panose="02040502050405020303"/>
            </a:endParaRPr>
          </a:p>
          <a:p>
            <a:pPr marL="520700" lvl="1" indent="-342900">
              <a:buFont typeface="+mj-lt"/>
              <a:buAutoNum type="arabicPeriod"/>
            </a:pPr>
            <a:r>
              <a:rPr lang="en-GB" altLang="en-GB" sz="1200" noProof="1">
                <a:solidFill>
                  <a:srgbClr val="000000"/>
                </a:solidFill>
                <a:latin typeface="Georgia" panose="02040502050405020303"/>
              </a:rPr>
              <a:t>Number and occurrence of landing outcome per orbit type</a:t>
            </a:r>
            <a:endParaRPr lang="en-GB" altLang="en-GB" sz="1200" noProof="1">
              <a:solidFill>
                <a:srgbClr val="000000"/>
              </a:solidFill>
              <a:latin typeface="Georgia" panose="02040502050405020303"/>
            </a:endParaRPr>
          </a:p>
          <a:p>
            <a:pPr marL="342900" indent="-342900">
              <a:buFont typeface="Arial" panose="020B0604020202020204" pitchFamily="34" charset="0"/>
              <a:buChar char="•"/>
            </a:pPr>
            <a:endParaRPr lang="en-GB" altLang="en-GB" sz="1200" noProof="1">
              <a:solidFill>
                <a:srgbClr val="000000"/>
              </a:solidFill>
              <a:latin typeface="Georgia" panose="02040502050405020303"/>
            </a:endParaRPr>
          </a:p>
          <a:p>
            <a:pPr marL="342900" indent="-342900">
              <a:buFont typeface="Arial" panose="020B0604020202020204" pitchFamily="34" charset="0"/>
              <a:buChar char="•"/>
            </a:pPr>
            <a:endParaRPr lang="en-GB" altLang="en-GB" sz="1200" noProof="1">
              <a:solidFill>
                <a:srgbClr val="000000"/>
              </a:solidFill>
              <a:latin typeface="Georgia" panose="02040502050405020303"/>
            </a:endParaRPr>
          </a:p>
          <a:p>
            <a:pPr marL="342900" indent="-342900">
              <a:buFont typeface="Arial" panose="020B0604020202020204" pitchFamily="34" charset="0"/>
              <a:buChar char="•"/>
            </a:pPr>
            <a:endParaRPr lang="en-GB" altLang="en-GB" sz="1200" noProof="1">
              <a:solidFill>
                <a:srgbClr val="000000"/>
              </a:solidFill>
              <a:latin typeface="Georgia" panose="02040502050405020303"/>
            </a:endParaRPr>
          </a:p>
          <a:p>
            <a:pPr marL="342900" indent="-342900">
              <a:buFont typeface="Arial" panose="020B0604020202020204" pitchFamily="34" charset="0"/>
              <a:buChar char="•"/>
            </a:pPr>
            <a:endParaRPr lang="en-GB" altLang="en-GB" sz="1200" noProof="1">
              <a:solidFill>
                <a:srgbClr val="000000"/>
              </a:solidFill>
              <a:latin typeface="Georgia" panose="02040502050405020303"/>
            </a:endParaRPr>
          </a:p>
          <a:p>
            <a:pPr marL="342900" indent="-342900">
              <a:buFont typeface="Arial" panose="020B0604020202020204" pitchFamily="34" charset="0"/>
              <a:buChar char="•"/>
            </a:pPr>
            <a:endParaRPr lang="en-GB" altLang="en-GB" sz="1200" noProof="1">
              <a:solidFill>
                <a:srgbClr val="000000"/>
              </a:solidFill>
              <a:latin typeface="Georgia" panose="02040502050405020303"/>
            </a:endParaRPr>
          </a:p>
          <a:p>
            <a:pPr marL="342900" indent="-342900">
              <a:buFont typeface="Arial" panose="020B0604020202020204" pitchFamily="34" charset="0"/>
              <a:buChar char="•"/>
            </a:pPr>
            <a:endParaRPr lang="en-GB" altLang="en-GB" sz="1200" noProof="1">
              <a:solidFill>
                <a:srgbClr val="000000"/>
              </a:solidFill>
              <a:latin typeface="Georgia" panose="02040502050405020303"/>
            </a:endParaRPr>
          </a:p>
          <a:p>
            <a:pPr marL="342900" indent="-342900">
              <a:buFont typeface="Arial" panose="020B0604020202020204" pitchFamily="34" charset="0"/>
              <a:buChar char="•"/>
            </a:pPr>
            <a:endParaRPr lang="en-GB" altLang="en-GB" sz="1200" noProof="1">
              <a:solidFill>
                <a:srgbClr val="000000"/>
              </a:solidFill>
              <a:latin typeface="Georgia" panose="02040502050405020303"/>
            </a:endParaRPr>
          </a:p>
          <a:p>
            <a:pPr lvl="2" indent="0">
              <a:buNone/>
            </a:pPr>
            <a:endParaRPr lang="en-GB" altLang="en-GB" sz="1100" noProof="1">
              <a:solidFill>
                <a:srgbClr val="000000"/>
              </a:solidFill>
              <a:latin typeface="Georgia" panose="02040502050405020303"/>
            </a:endParaRPr>
          </a:p>
        </p:txBody>
      </p:sp>
      <p:pic>
        <p:nvPicPr>
          <p:cNvPr id="4" name="Picture 3"/>
          <p:cNvPicPr>
            <a:picLocks noChangeAspect="1"/>
          </p:cNvPicPr>
          <p:nvPr/>
        </p:nvPicPr>
        <p:blipFill rotWithShape="1">
          <a:blip r:embed="rId1"/>
          <a:srcRect l="9729" t="12200" r="13202" b="4851"/>
          <a:stretch>
            <a:fillRect/>
          </a:stretch>
        </p:blipFill>
        <p:spPr>
          <a:xfrm>
            <a:off x="551384" y="3155108"/>
            <a:ext cx="5868363" cy="1449397"/>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7981807" y="349758"/>
            <a:ext cx="3813557" cy="126396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5"/>
          <p:cNvPicPr>
            <a:picLocks noChangeAspect="1"/>
          </p:cNvPicPr>
          <p:nvPr/>
        </p:nvPicPr>
        <p:blipFill>
          <a:blip r:embed="rId3"/>
          <a:stretch>
            <a:fillRect/>
          </a:stretch>
        </p:blipFill>
        <p:spPr>
          <a:xfrm>
            <a:off x="8076069" y="1790816"/>
            <a:ext cx="3829139"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6"/>
          <p:cNvPicPr>
            <a:picLocks noChangeAspect="1"/>
          </p:cNvPicPr>
          <p:nvPr/>
        </p:nvPicPr>
        <p:blipFill>
          <a:blip r:embed="rId4"/>
          <a:stretch>
            <a:fillRect/>
          </a:stretch>
        </p:blipFill>
        <p:spPr>
          <a:xfrm>
            <a:off x="8077057" y="4599216"/>
            <a:ext cx="3827165" cy="183754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 name="Oval 7"/>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1</a:t>
            </a:r>
            <a:endParaRPr lang="en-US" sz="1200">
              <a:solidFill>
                <a:srgbClr val="000000"/>
              </a:solidFill>
              <a:latin typeface="Georgia" panose="02040502050405020303"/>
            </a:endParaRPr>
          </a:p>
        </p:txBody>
      </p:sp>
      <p:sp>
        <p:nvSpPr>
          <p:cNvPr id="9" name="Oval 8"/>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2</a:t>
            </a:r>
            <a:endParaRPr lang="en-US" sz="1200">
              <a:solidFill>
                <a:srgbClr val="000000"/>
              </a:solidFill>
              <a:latin typeface="Georgia" panose="02040502050405020303"/>
            </a:endParaRPr>
          </a:p>
        </p:txBody>
      </p:sp>
      <p:sp>
        <p:nvSpPr>
          <p:cNvPr id="10" name="Oval 9"/>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defPPr>
              <a:defRPr lang="pt-PT" alt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000000"/>
                </a:solidFill>
                <a:latin typeface="Georgia" panose="02040502050405020303"/>
              </a:rPr>
              <a:t>3</a:t>
            </a:r>
            <a:endParaRPr lang="en-US" sz="1200">
              <a:solidFill>
                <a:srgbClr val="000000"/>
              </a:solidFill>
              <a:latin typeface="Georgia" panose="02040502050405020303"/>
            </a:endParaRPr>
          </a:p>
        </p:txBody>
      </p:sp>
      <p:sp>
        <p:nvSpPr>
          <p:cNvPr id="11" name="TextBox 10"/>
          <p:cNvSpPr txBox="1"/>
          <p:nvPr/>
        </p:nvSpPr>
        <p:spPr>
          <a:xfrm>
            <a:off x="11064552" y="6487452"/>
            <a:ext cx="898003" cy="246221"/>
          </a:xfrm>
          <a:prstGeom prst="rect">
            <a:avLst/>
          </a:prstGeom>
          <a:noFill/>
        </p:spPr>
        <p:txBody>
          <a:bodyPr wrap="none" lIns="91440" tIns="45720" rIns="91440" bIns="45720" numCol="1" rtlCol="0" anchor="t">
            <a:spAutoFit/>
          </a:bodyPr>
          <a:lstStyle>
            <a:defPPr>
              <a:defRPr lang="pt-PT" alt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GB" sz="1000" dirty="0">
                <a:solidFill>
                  <a:srgbClr val="000000"/>
                </a:solidFill>
                <a:latin typeface="Georgia" panose="02040502050405020303"/>
              </a:rPr>
              <a:t>GitHub Link</a:t>
            </a:r>
            <a:endParaRPr lang="en-GB" altLang="en-GB" sz="1000" dirty="0">
              <a:solidFill>
                <a:srgbClr val="000000"/>
              </a:solidFill>
              <a:latin typeface="Georgia" panose="02040502050405020303"/>
            </a:endParaRPr>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20829</Words>
  <Application>WPS Presentation</Application>
  <PresentationFormat>Widescreen</PresentationFormat>
  <Paragraphs>789</Paragraphs>
  <Slides>51</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51</vt:i4>
      </vt:variant>
    </vt:vector>
  </HeadingPairs>
  <TitlesOfParts>
    <vt:vector size="68" baseType="lpstr">
      <vt:lpstr>Arial</vt:lpstr>
      <vt:lpstr>SimSun</vt:lpstr>
      <vt:lpstr>Wingdings</vt:lpstr>
      <vt:lpstr>Georgia</vt:lpstr>
      <vt:lpstr>Calibri Light</vt:lpstr>
      <vt:lpstr>Calibri</vt:lpstr>
      <vt:lpstr>Ubuntu</vt:lpstr>
      <vt:lpstr>Yu Gothic UI</vt:lpstr>
      <vt:lpstr>Trade Gothic Next Light</vt:lpstr>
      <vt:lpstr>AMGDT</vt:lpstr>
      <vt:lpstr>Trade Gothic Next Cond</vt:lpstr>
      <vt:lpstr>Microsoft YaHei</vt:lpstr>
      <vt:lpstr>Arial Unicode MS</vt:lpstr>
      <vt:lpstr>Arial</vt:lpstr>
      <vt:lpstr>Trade Gothic Next Light</vt:lpstr>
      <vt:lpstr>Times New Roman</vt:lpstr>
      <vt:lpstr>Gear Drives</vt:lpstr>
      <vt:lpstr>IBM   DATA SCIENCE CAPSTONE  PROJECT</vt:lpstr>
      <vt:lpstr>OutLine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KIIT</cp:lastModifiedBy>
  <cp:revision>26</cp:revision>
  <dcterms:created xsi:type="dcterms:W3CDTF">2013-07-15T20:26:00Z</dcterms:created>
  <dcterms:modified xsi:type="dcterms:W3CDTF">2024-06-15T08:44:42Z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670663B3B0E04A19B60149EAD446FE03_12</vt:lpwstr>
  </property>
  <property fmtid="{D5CDD505-2E9C-101B-9397-08002B2CF9AE}" pid="3" name="KSOProductBuildVer">
    <vt:lpwstr>1033-12.2.0.17119</vt:lpwstr>
  </property>
</Properties>
</file>